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7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B92AB5-DF40-4B90-84CF-C13B3CD78472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B95A17-F847-4B5D-B52F-BA31B62C2A81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A4D090-0BAE-45EB-B1E1-C514F68D3CB6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40F424-2154-4058-9462-1D33EA115420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CAF0A6-CC6E-4430-8F07-F28E3473CCDB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33BAFD-CE39-45D1-8F2E-0C65F6A02110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B6193E-9AE1-4D0F-B6AB-E21C90806977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660A1B-A61D-483A-A9A7-10EF5E13BE80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C877BD-7B3D-4B11-A303-221842D94A3C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15BA59-7129-4BF2-A466-38F3D1D49D72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AD97C3-1ADC-4AC1-82D9-50F2A2FF022D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57295B7-0CDC-4B74-8D54-C9B884384E5C}" type="slidenum">
              <a:rPr lang="pt-BR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3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1187450" y="1196975"/>
            <a:ext cx="7372350" cy="2227263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t-BR" sz="28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essed" pitchFamily="2" charset="0"/>
              </a:rPr>
              <a:t>A RATOEIRA </a:t>
            </a:r>
          </a:p>
          <a:p>
            <a:pPr algn="ctr"/>
            <a:endParaRPr lang="pt-BR" sz="2800" b="1" i="1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Impressed" pitchFamily="2" charset="0"/>
            </a:endParaRPr>
          </a:p>
          <a:p>
            <a:pPr algn="ctr"/>
            <a:r>
              <a:rPr lang="pt-BR" sz="28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essed" pitchFamily="2" charset="0"/>
              </a:rPr>
              <a:t>"Um rato, olhando pelo buraco na parede, </a:t>
            </a:r>
          </a:p>
          <a:p>
            <a:pPr algn="ctr"/>
            <a:r>
              <a:rPr lang="pt-BR" sz="28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essed" pitchFamily="2" charset="0"/>
              </a:rPr>
              <a:t>vê o fazendeiro e </a:t>
            </a:r>
          </a:p>
          <a:p>
            <a:pPr algn="ctr"/>
            <a:r>
              <a:rPr lang="pt-BR" sz="28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essed" pitchFamily="2" charset="0"/>
              </a:rPr>
              <a:t>sua esposa abrindo um pacote. </a:t>
            </a:r>
          </a:p>
        </p:txBody>
      </p:sp>
      <p:pic>
        <p:nvPicPr>
          <p:cNvPr id="3076" name="Picture 4" descr="rato02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6238" y="3644900"/>
            <a:ext cx="3743325" cy="280828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1619250" y="549275"/>
            <a:ext cx="5815013" cy="2528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t-BR" sz="32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essed" pitchFamily="2" charset="0"/>
              </a:rPr>
              <a:t>Como a doença da mulher continuava, os amigos e vizinhos vieram visitá-la. </a:t>
            </a:r>
          </a:p>
          <a:p>
            <a:pPr algn="ctr"/>
            <a:r>
              <a:rPr lang="pt-BR" sz="32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essed" pitchFamily="2" charset="0"/>
              </a:rPr>
              <a:t>Para alimentá-los o fazendeiro matou o porco.</a:t>
            </a:r>
            <a:r>
              <a:rPr lang="pt-BR" sz="3200">
                <a:solidFill>
                  <a:schemeClr val="accent2"/>
                </a:solidFill>
                <a:latin typeface="Impressed" pitchFamily="2" charset="0"/>
              </a:rPr>
              <a:t> </a:t>
            </a:r>
          </a:p>
        </p:txBody>
      </p:sp>
      <p:pic>
        <p:nvPicPr>
          <p:cNvPr id="12291" name="Picture 3" descr="j0254410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150" y="3789363"/>
            <a:ext cx="5399088" cy="246538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395288" y="476250"/>
            <a:ext cx="8532812" cy="2838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t-BR" sz="36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essed" pitchFamily="2" charset="0"/>
              </a:rPr>
              <a:t>A mulher não melhorou e acabou morrendo. </a:t>
            </a:r>
          </a:p>
          <a:p>
            <a:pPr algn="ctr"/>
            <a:r>
              <a:rPr lang="pt-BR" sz="36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essed" pitchFamily="2" charset="0"/>
              </a:rPr>
              <a:t>Muita gente veio para o funeral. </a:t>
            </a:r>
          </a:p>
          <a:p>
            <a:pPr algn="ctr"/>
            <a:r>
              <a:rPr lang="pt-BR" sz="36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essed" pitchFamily="2" charset="0"/>
              </a:rPr>
              <a:t>O fazendeiro então sacrificou a vaca, para alimentar todo aquele povo.</a:t>
            </a:r>
          </a:p>
        </p:txBody>
      </p:sp>
      <p:pic>
        <p:nvPicPr>
          <p:cNvPr id="13315" name="Picture 3" descr="j023368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0338" y="3357563"/>
            <a:ext cx="3529012" cy="317976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893763" y="620713"/>
            <a:ext cx="7329487" cy="35036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32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essed" pitchFamily="2" charset="0"/>
              </a:rPr>
              <a:t>Na próxima vez que você ouvir dizer</a:t>
            </a:r>
          </a:p>
          <a:p>
            <a:pPr algn="ctr"/>
            <a:r>
              <a:rPr lang="pt-BR" sz="32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essed" pitchFamily="2" charset="0"/>
              </a:rPr>
              <a:t>que alguém está diante </a:t>
            </a:r>
          </a:p>
          <a:p>
            <a:pPr algn="ctr"/>
            <a:r>
              <a:rPr lang="pt-BR" sz="32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essed" pitchFamily="2" charset="0"/>
              </a:rPr>
              <a:t>de um problema e acreditar </a:t>
            </a:r>
          </a:p>
          <a:p>
            <a:pPr algn="ctr"/>
            <a:r>
              <a:rPr lang="pt-BR" sz="32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essed" pitchFamily="2" charset="0"/>
              </a:rPr>
              <a:t>que o problema não lhe diz respeito, </a:t>
            </a:r>
          </a:p>
          <a:p>
            <a:pPr algn="ctr"/>
            <a:r>
              <a:rPr lang="pt-BR" sz="32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essed" pitchFamily="2" charset="0"/>
              </a:rPr>
              <a:t>lembre-se que, </a:t>
            </a:r>
          </a:p>
          <a:p>
            <a:pPr algn="ctr"/>
            <a:r>
              <a:rPr lang="pt-BR" sz="32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essed" pitchFamily="2" charset="0"/>
              </a:rPr>
              <a:t>quando há uma ratoeira na casa, </a:t>
            </a:r>
          </a:p>
          <a:p>
            <a:pPr algn="ctr"/>
            <a:r>
              <a:rPr lang="pt-BR" sz="32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essed" pitchFamily="2" charset="0"/>
              </a:rPr>
              <a:t>toda a fazenda corre risco.</a:t>
            </a:r>
            <a:r>
              <a:rPr lang="pt-BR" sz="3200">
                <a:solidFill>
                  <a:schemeClr val="accent2"/>
                </a:solidFill>
                <a:latin typeface="Impressed" pitchFamily="2" charset="0"/>
              </a:rPr>
              <a:t> </a:t>
            </a:r>
          </a:p>
        </p:txBody>
      </p:sp>
      <p:pic>
        <p:nvPicPr>
          <p:cNvPr id="14339" name="Picture 3" descr="j018924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94038" y="4149725"/>
            <a:ext cx="2414587" cy="24415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0" y="2781300"/>
            <a:ext cx="8675688" cy="192087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t-BR" sz="40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essed" pitchFamily="2" charset="0"/>
              </a:rPr>
              <a:t> </a:t>
            </a:r>
            <a:r>
              <a:rPr lang="pt-BR" sz="4000" b="1" i="1" u="sng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essed" pitchFamily="2" charset="0"/>
              </a:rPr>
              <a:t>"O problema de um </a:t>
            </a:r>
          </a:p>
          <a:p>
            <a:pPr algn="ctr"/>
            <a:r>
              <a:rPr lang="pt-BR" sz="4000" b="1" i="1" u="sng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essed" pitchFamily="2" charset="0"/>
              </a:rPr>
              <a:t>é problema de todos, </a:t>
            </a:r>
          </a:p>
          <a:p>
            <a:pPr algn="ctr"/>
            <a:r>
              <a:rPr lang="pt-BR" sz="4000" b="1" i="1" u="sng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essed" pitchFamily="2" charset="0"/>
              </a:rPr>
              <a:t>quando convivemos em equipe."</a:t>
            </a:r>
            <a:r>
              <a:rPr lang="pt-BR" sz="4000">
                <a:solidFill>
                  <a:schemeClr val="accent2"/>
                </a:solidFill>
                <a:latin typeface="Impressed" pitchFamily="2" charset="0"/>
              </a:rPr>
              <a:t> </a:t>
            </a:r>
          </a:p>
        </p:txBody>
      </p:sp>
      <p:pic>
        <p:nvPicPr>
          <p:cNvPr id="15363" name="Picture 3" descr="j0303444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613" y="4829175"/>
            <a:ext cx="5267325" cy="2028825"/>
          </a:xfrm>
          <a:prstGeom prst="rect">
            <a:avLst/>
          </a:prstGeom>
          <a:noFill/>
        </p:spPr>
      </p:pic>
      <p:pic>
        <p:nvPicPr>
          <p:cNvPr id="15364" name="Picture 4" descr="j0303436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2138" y="0"/>
            <a:ext cx="2767012" cy="279241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692150"/>
            <a:ext cx="9144000" cy="22272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t-BR" sz="28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essed" pitchFamily="2" charset="0"/>
              </a:rPr>
              <a:t>Pensou logo no tipo de comida que </a:t>
            </a:r>
          </a:p>
          <a:p>
            <a:pPr algn="ctr"/>
            <a:r>
              <a:rPr lang="pt-BR" sz="28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essed" pitchFamily="2" charset="0"/>
              </a:rPr>
              <a:t>poderia haver ali. </a:t>
            </a:r>
          </a:p>
          <a:p>
            <a:pPr algn="ctr"/>
            <a:r>
              <a:rPr lang="pt-BR" sz="28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essed" pitchFamily="2" charset="0"/>
              </a:rPr>
              <a:t>Ao descobrir que era uma ratoeira ficou aterrorizado. </a:t>
            </a:r>
          </a:p>
          <a:p>
            <a:pPr algn="ctr"/>
            <a:r>
              <a:rPr lang="pt-BR" sz="28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essed" pitchFamily="2" charset="0"/>
              </a:rPr>
              <a:t>Correu ao pátio da fazenda advertindo a todos:</a:t>
            </a:r>
          </a:p>
        </p:txBody>
      </p:sp>
      <p:pic>
        <p:nvPicPr>
          <p:cNvPr id="4099" name="Picture 3" descr="rato04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4325938"/>
            <a:ext cx="5111750" cy="199231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istoria_ratinho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363663"/>
            <a:ext cx="7993063" cy="482282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alinha_pintinhos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2781300"/>
            <a:ext cx="3811588" cy="3811588"/>
          </a:xfrm>
          <a:prstGeom prst="rect">
            <a:avLst/>
          </a:prstGeom>
          <a:noFill/>
        </p:spPr>
      </p:pic>
      <p:sp>
        <p:nvSpPr>
          <p:cNvPr id="6147" name="AutoShape 3"/>
          <p:cNvSpPr>
            <a:spLocks noChangeArrowheads="1"/>
          </p:cNvSpPr>
          <p:nvPr/>
        </p:nvSpPr>
        <p:spPr bwMode="auto">
          <a:xfrm>
            <a:off x="5292725" y="333375"/>
            <a:ext cx="3132138" cy="3311525"/>
          </a:xfrm>
          <a:prstGeom prst="wedgeEllipseCallout">
            <a:avLst>
              <a:gd name="adj1" fmla="val -20806"/>
              <a:gd name="adj2" fmla="val 89551"/>
            </a:avLst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pt-BR" sz="3600">
              <a:solidFill>
                <a:schemeClr val="accent2"/>
              </a:solidFill>
              <a:latin typeface="Impressed" pitchFamily="2" charset="0"/>
            </a:endParaRPr>
          </a:p>
        </p:txBody>
      </p:sp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4067175" y="260350"/>
            <a:ext cx="4356100" cy="3213100"/>
          </a:xfrm>
          <a:prstGeom prst="wedgeEllipseCallout">
            <a:avLst>
              <a:gd name="adj1" fmla="val -100986"/>
              <a:gd name="adj2" fmla="val 77028"/>
            </a:avLst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pt-BR" sz="2000" b="1" i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Impressed" pitchFamily="2" charset="0"/>
              </a:rPr>
              <a:t>Desculpe-me Sr. Rato, </a:t>
            </a:r>
          </a:p>
          <a:p>
            <a:pPr algn="ctr"/>
            <a:r>
              <a:rPr lang="pt-BR" sz="2000" b="1" i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Impressed" pitchFamily="2" charset="0"/>
              </a:rPr>
              <a:t>eu entendo que isso seja um grande problema para o senhor, </a:t>
            </a:r>
          </a:p>
          <a:p>
            <a:pPr algn="ctr"/>
            <a:r>
              <a:rPr lang="pt-BR" sz="2000" b="1" i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Impressed" pitchFamily="2" charset="0"/>
              </a:rPr>
              <a:t>mas não me prejudica em nada, não me incomoda."</a:t>
            </a:r>
            <a:r>
              <a:rPr lang="pt-BR" sz="2000">
                <a:solidFill>
                  <a:schemeClr val="accent2"/>
                </a:solidFill>
                <a:latin typeface="Impressed" pitchFamily="2" charset="0"/>
              </a:rPr>
              <a:t> </a:t>
            </a:r>
          </a:p>
          <a:p>
            <a:pPr algn="ctr"/>
            <a:endParaRPr lang="pt-BR" sz="2000">
              <a:solidFill>
                <a:schemeClr val="accent2"/>
              </a:solidFill>
              <a:latin typeface="Impressed" pitchFamily="2" charset="0"/>
            </a:endParaRPr>
          </a:p>
        </p:txBody>
      </p:sp>
      <p:pic>
        <p:nvPicPr>
          <p:cNvPr id="6149" name="Picture 5" descr="rat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463" y="5157788"/>
            <a:ext cx="1466850" cy="14478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3059113" y="0"/>
            <a:ext cx="914400" cy="609600"/>
          </a:xfrm>
          <a:prstGeom prst="wedgeEllipseCallout">
            <a:avLst>
              <a:gd name="adj1" fmla="val -43750"/>
              <a:gd name="adj2" fmla="val 70000"/>
            </a:avLst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pt-BR" sz="3600">
              <a:solidFill>
                <a:schemeClr val="accent2"/>
              </a:solidFill>
              <a:latin typeface="Impressed" pitchFamily="2" charset="0"/>
            </a:endParaRPr>
          </a:p>
        </p:txBody>
      </p:sp>
      <p:sp>
        <p:nvSpPr>
          <p:cNvPr id="7171" name="AutoShape 3"/>
          <p:cNvSpPr>
            <a:spLocks noChangeArrowheads="1"/>
          </p:cNvSpPr>
          <p:nvPr/>
        </p:nvSpPr>
        <p:spPr bwMode="auto">
          <a:xfrm>
            <a:off x="3887788" y="260350"/>
            <a:ext cx="5256212" cy="3384550"/>
          </a:xfrm>
          <a:prstGeom prst="wedgeEllipseCallout">
            <a:avLst>
              <a:gd name="adj1" fmla="val -48278"/>
              <a:gd name="adj2" fmla="val 68106"/>
            </a:avLst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pt-BR" sz="2000" b="1" i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Impressed" pitchFamily="2" charset="0"/>
              </a:rPr>
              <a:t>"- Desculpe-me Sr. Rato, </a:t>
            </a:r>
          </a:p>
          <a:p>
            <a:pPr algn="ctr"/>
            <a:r>
              <a:rPr lang="pt-BR" sz="2000" b="1" i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Impressed" pitchFamily="2" charset="0"/>
              </a:rPr>
              <a:t>mas não há nada que eu possa fazer, a não ser rezar. </a:t>
            </a:r>
          </a:p>
          <a:p>
            <a:pPr algn="ctr"/>
            <a:endParaRPr lang="pt-BR" sz="2000" b="1" i="1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Impressed" pitchFamily="2" charset="0"/>
            </a:endParaRPr>
          </a:p>
          <a:p>
            <a:pPr algn="ctr"/>
            <a:r>
              <a:rPr lang="pt-BR" sz="2000" b="1" i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Impressed" pitchFamily="2" charset="0"/>
              </a:rPr>
              <a:t>Fique tranqüilo que o senhor será lembrado nas minhas preces."</a:t>
            </a:r>
          </a:p>
        </p:txBody>
      </p:sp>
      <p:pic>
        <p:nvPicPr>
          <p:cNvPr id="7172" name="Picture 4" descr="porco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3068638"/>
            <a:ext cx="2663825" cy="3328987"/>
          </a:xfrm>
          <a:prstGeom prst="rect">
            <a:avLst/>
          </a:prstGeom>
          <a:noFill/>
        </p:spPr>
      </p:pic>
      <p:pic>
        <p:nvPicPr>
          <p:cNvPr id="7173" name="Picture 5" descr="rat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463" y="5157788"/>
            <a:ext cx="1466850" cy="14478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3887788" y="260350"/>
            <a:ext cx="5256212" cy="3384550"/>
          </a:xfrm>
          <a:prstGeom prst="wedgeEllipseCallout">
            <a:avLst>
              <a:gd name="adj1" fmla="val -80532"/>
              <a:gd name="adj2" fmla="val 53472"/>
            </a:avLst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pt-BR" sz="2400" b="1" i="1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Impressed" pitchFamily="2" charset="0"/>
            </a:endParaRPr>
          </a:p>
          <a:p>
            <a:pPr algn="ctr"/>
            <a:r>
              <a:rPr lang="pt-BR" sz="2400" b="1" i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Impressed" pitchFamily="2" charset="0"/>
              </a:rPr>
              <a:t>"- O que Sr. Rato? Uma ratoeira? Por acaso estou em perigo? </a:t>
            </a:r>
          </a:p>
          <a:p>
            <a:pPr algn="ctr"/>
            <a:r>
              <a:rPr lang="pt-BR" sz="2400" b="1" i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Impressed" pitchFamily="2" charset="0"/>
              </a:rPr>
              <a:t>Acho que não !"</a:t>
            </a:r>
            <a:r>
              <a:rPr lang="pt-BR" sz="3600" b="1" i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Impressed" pitchFamily="2" charset="0"/>
              </a:rPr>
              <a:t> </a:t>
            </a:r>
          </a:p>
          <a:p>
            <a:pPr algn="ctr"/>
            <a:endParaRPr lang="pt-BR" sz="2000" b="1" i="1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Impressed" pitchFamily="2" charset="0"/>
            </a:endParaRPr>
          </a:p>
        </p:txBody>
      </p:sp>
      <p:pic>
        <p:nvPicPr>
          <p:cNvPr id="8195" name="Picture 3" descr="vaca5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3284538"/>
            <a:ext cx="4427537" cy="3298825"/>
          </a:xfrm>
          <a:prstGeom prst="rect">
            <a:avLst/>
          </a:prstGeom>
          <a:noFill/>
        </p:spPr>
      </p:pic>
      <p:pic>
        <p:nvPicPr>
          <p:cNvPr id="8196" name="Picture 4" descr="rat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5825" y="5157788"/>
            <a:ext cx="1466850" cy="14478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1908175" y="1700213"/>
            <a:ext cx="5310188" cy="15525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t-BR" sz="24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essed" pitchFamily="2" charset="0"/>
              </a:rPr>
              <a:t>Então o rato voltou para a casa, cabisbaixo e abatido, </a:t>
            </a:r>
          </a:p>
          <a:p>
            <a:pPr algn="ctr"/>
            <a:r>
              <a:rPr lang="pt-BR" sz="24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essed" pitchFamily="2" charset="0"/>
              </a:rPr>
              <a:t>para encarar a ratoeira do fazendeiro.</a:t>
            </a:r>
            <a:r>
              <a:rPr lang="pt-BR" sz="2400">
                <a:solidFill>
                  <a:schemeClr val="accent2"/>
                </a:solidFill>
                <a:latin typeface="Impressed" pitchFamily="2" charset="0"/>
              </a:rPr>
              <a:t> </a:t>
            </a:r>
          </a:p>
        </p:txBody>
      </p:sp>
      <p:pic>
        <p:nvPicPr>
          <p:cNvPr id="9219" name="Picture 3" descr="rato05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213" y="4221163"/>
            <a:ext cx="3455987" cy="18351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2771775" y="692150"/>
            <a:ext cx="5903913" cy="39354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t-BR" sz="28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essed" pitchFamily="2" charset="0"/>
              </a:rPr>
              <a:t>Naquela noite ouviu-se um barulho, como o de uma ratoeira pegando sua vítima. </a:t>
            </a:r>
          </a:p>
          <a:p>
            <a:pPr algn="ctr"/>
            <a:r>
              <a:rPr lang="pt-BR" sz="28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essed" pitchFamily="2" charset="0"/>
              </a:rPr>
              <a:t>A mulher do fazendeiro correu para ver o que havia pego. </a:t>
            </a:r>
          </a:p>
          <a:p>
            <a:pPr algn="ctr"/>
            <a:r>
              <a:rPr lang="pt-BR" sz="28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essed" pitchFamily="2" charset="0"/>
              </a:rPr>
              <a:t>No escuro,ela não viu que a ratoeira havia pego a cauda de uma cobra venenosa. </a:t>
            </a:r>
          </a:p>
          <a:p>
            <a:pPr algn="ctr"/>
            <a:r>
              <a:rPr lang="pt-BR" sz="28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essed" pitchFamily="2" charset="0"/>
              </a:rPr>
              <a:t>E a cobra picou a mulher...</a:t>
            </a:r>
            <a:r>
              <a:rPr lang="pt-BR" sz="2800">
                <a:solidFill>
                  <a:schemeClr val="accent2"/>
                </a:solidFill>
                <a:latin typeface="Impressed" pitchFamily="2" charset="0"/>
              </a:rPr>
              <a:t> </a:t>
            </a:r>
          </a:p>
        </p:txBody>
      </p:sp>
      <p:pic>
        <p:nvPicPr>
          <p:cNvPr id="10243" name="Picture 3" descr="cobra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3789363"/>
            <a:ext cx="2051050" cy="27495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1331913" y="549275"/>
            <a:ext cx="6102350" cy="39354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t-BR" sz="28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essed" pitchFamily="2" charset="0"/>
              </a:rPr>
              <a:t>O fazendeiro a levou imediatamente ao hospital. Ela voltou com febre. </a:t>
            </a:r>
          </a:p>
          <a:p>
            <a:pPr algn="ctr"/>
            <a:r>
              <a:rPr lang="pt-BR" sz="28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essed" pitchFamily="2" charset="0"/>
              </a:rPr>
              <a:t>Todo mundo sabe que para alimentar alguém com febre, nada melhor que uma canja de galinha. </a:t>
            </a:r>
          </a:p>
          <a:p>
            <a:pPr algn="ctr"/>
            <a:r>
              <a:rPr lang="pt-BR" sz="28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ressed" pitchFamily="2" charset="0"/>
              </a:rPr>
              <a:t>O fazendeiro pegou seu cutelo e foi providenciar o ingrediente principal.</a:t>
            </a:r>
          </a:p>
        </p:txBody>
      </p:sp>
      <p:pic>
        <p:nvPicPr>
          <p:cNvPr id="11267" name="Picture 3" descr="j0223780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675" y="4465638"/>
            <a:ext cx="2808288" cy="213836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332</Words>
  <Application>Microsoft Office PowerPoint</Application>
  <PresentationFormat>Apresentação na tela (4:3)</PresentationFormat>
  <Paragraphs>43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7" baseType="lpstr">
      <vt:lpstr>Arial</vt:lpstr>
      <vt:lpstr>Impressed</vt:lpstr>
      <vt:lpstr>Times New Roman</vt:lpstr>
      <vt:lpstr>Design padrão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Stihl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bnovak</dc:creator>
  <cp:lastModifiedBy>012828522313</cp:lastModifiedBy>
  <cp:revision>3</cp:revision>
  <dcterms:created xsi:type="dcterms:W3CDTF">2004-04-17T14:20:02Z</dcterms:created>
  <dcterms:modified xsi:type="dcterms:W3CDTF">2014-05-30T22:33:51Z</dcterms:modified>
</cp:coreProperties>
</file>