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315" r:id="rId3"/>
    <p:sldId id="330" r:id="rId4"/>
    <p:sldId id="331" r:id="rId5"/>
    <p:sldId id="333" r:id="rId6"/>
    <p:sldId id="332" r:id="rId7"/>
    <p:sldId id="334" r:id="rId8"/>
    <p:sldId id="320" r:id="rId9"/>
    <p:sldId id="335" r:id="rId10"/>
    <p:sldId id="336" r:id="rId11"/>
    <p:sldId id="337" r:id="rId12"/>
    <p:sldId id="338" r:id="rId13"/>
    <p:sldId id="339" r:id="rId14"/>
    <p:sldId id="340" r:id="rId15"/>
    <p:sldId id="346" r:id="rId16"/>
    <p:sldId id="347" r:id="rId17"/>
    <p:sldId id="348" r:id="rId18"/>
    <p:sldId id="349" r:id="rId19"/>
    <p:sldId id="345" r:id="rId20"/>
    <p:sldId id="322" r:id="rId21"/>
    <p:sldId id="323" r:id="rId22"/>
    <p:sldId id="321" r:id="rId23"/>
    <p:sldId id="350" r:id="rId24"/>
    <p:sldId id="351" r:id="rId25"/>
    <p:sldId id="352" r:id="rId26"/>
    <p:sldId id="353" r:id="rId27"/>
    <p:sldId id="354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CA"/>
    <a:srgbClr val="F3F66C"/>
    <a:srgbClr val="FFFF99"/>
    <a:srgbClr val="FFCC00"/>
    <a:srgbClr val="66FFFF"/>
    <a:srgbClr val="6600FF"/>
    <a:srgbClr val="FF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91" autoAdjust="0"/>
    <p:restoredTop sz="90929"/>
  </p:normalViewPr>
  <p:slideViewPr>
    <p:cSldViewPr>
      <p:cViewPr varScale="1">
        <p:scale>
          <a:sx n="80" d="100"/>
          <a:sy n="80" d="100"/>
        </p:scale>
        <p:origin x="-23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22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21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20.xml"/><Relationship Id="rId5" Type="http://schemas.openxmlformats.org/officeDocument/2006/relationships/slide" Target="slides/slide7.xml"/><Relationship Id="rId10" Type="http://schemas.openxmlformats.org/officeDocument/2006/relationships/slide" Target="slides/slide14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270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227FD1-7035-43AA-A298-301125D2C6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520B6-AAC1-4477-BB8C-C9CFD78296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98EB-60FA-43A2-BEB7-8998201D2B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6C95-42AE-4CCD-82A3-0924539A62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C056C-7A4A-4810-92A5-808C488E7C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7D35B-5675-4AC0-B594-ADB6573916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FE25C-80E6-4DEA-8283-251CAC03F7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D5D6-4AC9-49E2-91B2-ED4D9AF382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8A29B-1CE0-4361-B2A4-4FE32ABB4F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7917-D671-4E1A-A423-050352A760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6963-26F9-4DC7-9F6B-1C34AA456B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5E10-2ABF-4A98-9F3C-80008DC815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C8936-FD66-4DD9-9260-9172FD17AD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168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168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62F4E5A-1FCA-4215-BD11-015FB4041B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C:\Documents and Settings\pericles\Meus documentos\Minhas imagens\patrul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609600" y="685800"/>
            <a:ext cx="8077200" cy="4483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 Sufrágio Universal</a:t>
            </a:r>
            <a:b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r>
              <a:rPr lang="pt-BR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pt-BR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r>
              <a:rPr lang="pt-BR" sz="9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Um Homem, Um Voto.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ttp://www.centrodandara.org.br/feminismo/Feministas%20e%20Sufrage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588" y="0"/>
            <a:ext cx="4570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275138" y="1268413"/>
            <a:ext cx="6858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76200"/>
            <a:ext cx="5105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>
                <a:latin typeface="Trebuchet MS" pitchFamily="34" charset="0"/>
              </a:rPr>
              <a:t>Nova Zelândia - 1893.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>
                <a:latin typeface="Trebuchet MS" pitchFamily="34" charset="0"/>
              </a:rPr>
              <a:t>Austrália – 1902, com algumas restrições.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>
                <a:latin typeface="Trebuchet MS" pitchFamily="34" charset="0"/>
              </a:rPr>
              <a:t>Finlândia - 1906.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>
                <a:latin typeface="Trebuchet MS" pitchFamily="34" charset="0"/>
              </a:rPr>
              <a:t>Inglaterra - 1919 – maiores de 30 anos. 1928 maiores de 21 anos.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>
                <a:latin typeface="Trebuchet MS" pitchFamily="34" charset="0"/>
              </a:rPr>
              <a:t>EUA - 1920 - 19ª Emenda - proibiu a discriminação política com base no sexo. Equador - 1929.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 b="1">
                <a:solidFill>
                  <a:schemeClr val="tx2"/>
                </a:solidFill>
                <a:latin typeface="Trebuchet MS" pitchFamily="34" charset="0"/>
              </a:rPr>
              <a:t>No Brasil – em 1932, maior de 21 anos (voto facultativo).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>
                <a:latin typeface="Trebuchet MS" pitchFamily="34" charset="0"/>
              </a:rPr>
              <a:t>França – 1945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>
                <a:latin typeface="Trebuchet MS" pitchFamily="34" charset="0"/>
              </a:rPr>
              <a:t>Bélgica – 1946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>
                <a:latin typeface="Trebuchet MS" pitchFamily="34" charset="0"/>
              </a:rPr>
              <a:t>Argentina – 1947 - Evita.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>
                <a:latin typeface="Trebuchet MS" pitchFamily="34" charset="0"/>
              </a:rPr>
              <a:t>Suiça - 1971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>
                <a:latin typeface="Trebuchet MS" pitchFamily="34" charset="0"/>
              </a:rPr>
              <a:t>Portugal – 1911  - 1931 - 1974 (Revolução dos Cravos)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pt-BR">
              <a:latin typeface="Trebuchet MS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pt-BR" sz="1800"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pt-BR" sz="1800"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pt-BR" sz="2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1600" b="1" smtClean="0">
                <a:latin typeface="Futura Md BT" pitchFamily="34" charset="0"/>
                <a:cs typeface="Times New Roman" pitchFamily="18" charset="0"/>
              </a:rPr>
              <a:t>A REPRESENTAÇÃO é a primeira grande diferença entre a democracia antiga e a democracia moderna.</a:t>
            </a:r>
          </a:p>
          <a:p>
            <a:pPr eaLnBrk="1" hangingPunct="1">
              <a:lnSpc>
                <a:spcPct val="90000"/>
              </a:lnSpc>
            </a:pPr>
            <a:endParaRPr lang="pt-BR" sz="16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600" b="1" smtClean="0">
                <a:latin typeface="Futura Md BT" pitchFamily="34" charset="0"/>
                <a:cs typeface="Times New Roman" pitchFamily="18" charset="0"/>
              </a:rPr>
              <a:t>A Democracia Direta da Grécia Antiga é impraticável numa sociedade como a nossa, não só porque em países grandes não há como reunir a população toda num único lugar, mas, sobretudo, porque poucos se disporiam a deixar seus afazeres privados e os prazeres pessoais para discutir política toda semana. </a:t>
            </a:r>
            <a:r>
              <a:rPr lang="pt-BR" sz="2400" b="1" smtClean="0">
                <a:latin typeface="Futura Md BT" pitchFamily="34" charset="0"/>
                <a:cs typeface="Times New Roman" pitchFamily="18" charset="0"/>
              </a:rPr>
              <a:t/>
            </a:r>
            <a:br>
              <a:rPr lang="pt-BR" sz="2400" b="1" smtClean="0">
                <a:latin typeface="Futura Md BT" pitchFamily="34" charset="0"/>
                <a:cs typeface="Times New Roman" pitchFamily="18" charset="0"/>
              </a:rPr>
            </a:br>
            <a:endParaRPr lang="pt-BR" sz="2400" b="1" smtClean="0">
              <a:latin typeface="Futura Md BT" pitchFamily="34" charset="0"/>
              <a:cs typeface="Times New Roman" pitchFamily="18" charset="0"/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384425" y="2279650"/>
            <a:ext cx="4375150" cy="2300288"/>
            <a:chOff x="0" y="0"/>
            <a:chExt cx="2756" cy="1449"/>
          </a:xfrm>
        </p:grpSpPr>
        <p:sp>
          <p:nvSpPr>
            <p:cNvPr id="1639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75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pt-BR"/>
            </a:p>
          </p:txBody>
        </p:sp>
        <p:grpSp>
          <p:nvGrpSpPr>
            <p:cNvPr id="16391" name="Group 5"/>
            <p:cNvGrpSpPr>
              <a:grpSpLocks/>
            </p:cNvGrpSpPr>
            <p:nvPr/>
          </p:nvGrpSpPr>
          <p:grpSpPr bwMode="auto">
            <a:xfrm>
              <a:off x="0" y="0"/>
              <a:ext cx="1378" cy="1449"/>
              <a:chOff x="0" y="0"/>
              <a:chExt cx="1378" cy="1449"/>
            </a:xfrm>
          </p:grpSpPr>
          <p:sp>
            <p:nvSpPr>
              <p:cNvPr id="1639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6393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78" cy="1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pt-BR" sz="700">
                    <a:latin typeface="Arial" charset="0"/>
                    <a:cs typeface="Arial" charset="0"/>
                  </a:rPr>
                  <a:t>  </a:t>
                </a:r>
                <a:r>
                  <a:rPr lang="pt-BR" sz="14400">
                    <a:latin typeface="Arial" charset="0"/>
                    <a:cs typeface="Arial" charset="0"/>
                  </a:rPr>
                  <a:t> </a:t>
                </a:r>
                <a:r>
                  <a:rPr lang="pt-BR" sz="700">
                    <a:latin typeface="Arial" charset="0"/>
                    <a:cs typeface="Arial" charset="0"/>
                  </a:rPr>
                  <a:t>                         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sp>
        <p:nvSpPr>
          <p:cNvPr id="121864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241300"/>
            <a:ext cx="7467600" cy="17399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600" b="1" smtClean="0">
                <a:latin typeface="Futura Md BT" pitchFamily="34" charset="0"/>
              </a:rPr>
              <a:t>DEMOCRACIA CLÁSSICA </a:t>
            </a:r>
            <a:br>
              <a:rPr lang="pt-BR" sz="3600" b="1" smtClean="0">
                <a:latin typeface="Futura Md BT" pitchFamily="34" charset="0"/>
              </a:rPr>
            </a:br>
            <a:r>
              <a:rPr lang="pt-BR" sz="3600" b="1" smtClean="0">
                <a:latin typeface="Futura Md BT" pitchFamily="34" charset="0"/>
              </a:rPr>
              <a:t>x </a:t>
            </a:r>
            <a:br>
              <a:rPr lang="pt-BR" sz="3600" b="1" smtClean="0">
                <a:latin typeface="Futura Md BT" pitchFamily="34" charset="0"/>
              </a:rPr>
            </a:br>
            <a:r>
              <a:rPr lang="pt-BR" sz="3600" b="1" smtClean="0">
                <a:latin typeface="Futura Md BT" pitchFamily="34" charset="0"/>
              </a:rPr>
              <a:t>DEMOCRACIA MODERNA</a:t>
            </a:r>
          </a:p>
        </p:txBody>
      </p:sp>
      <p:pic>
        <p:nvPicPr>
          <p:cNvPr id="16389" name="Picture 9" descr="http://www1.folha.uol.com.br/folha/sinapse/images/verb1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86000"/>
            <a:ext cx="4267200" cy="3838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41148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1800" b="1" smtClean="0">
                <a:latin typeface="Futura Md BT" pitchFamily="34" charset="0"/>
                <a:cs typeface="Times New Roman" pitchFamily="18" charset="0"/>
              </a:rPr>
              <a:t>A segunda grande diferença entre a democracia antiga e a democracia moderna é que as jovens repúblicas representativas, Estados Unidos e França, proclamam uma declaração de direitos escritas.</a:t>
            </a:r>
          </a:p>
          <a:p>
            <a:pPr eaLnBrk="1" hangingPunct="1">
              <a:lnSpc>
                <a:spcPct val="90000"/>
              </a:lnSpc>
            </a:pPr>
            <a:endParaRPr lang="pt-BR" sz="18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b="1" smtClean="0">
                <a:latin typeface="Futura Md BT" pitchFamily="34" charset="0"/>
                <a:cs typeface="Times New Roman" pitchFamily="18" charset="0"/>
              </a:rPr>
              <a:t> </a:t>
            </a:r>
            <a:br>
              <a:rPr lang="pt-BR" sz="1800" b="1" smtClean="0">
                <a:latin typeface="Futura Md BT" pitchFamily="34" charset="0"/>
                <a:cs typeface="Times New Roman" pitchFamily="18" charset="0"/>
              </a:rPr>
            </a:br>
            <a:r>
              <a:rPr lang="pt-BR" sz="1800" b="1" smtClean="0">
                <a:latin typeface="Futura Md BT" pitchFamily="34" charset="0"/>
                <a:cs typeface="Times New Roman" pitchFamily="18" charset="0"/>
              </a:rPr>
              <a:t>A lei é o parâmetro do exercício do poder.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41300"/>
            <a:ext cx="7467600" cy="17399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600" b="1" smtClean="0">
                <a:latin typeface="Futura Md BT" pitchFamily="34" charset="0"/>
              </a:rPr>
              <a:t>DEMOCRACIA CLÁSSICA </a:t>
            </a:r>
            <a:br>
              <a:rPr lang="pt-BR" sz="3600" b="1" smtClean="0">
                <a:latin typeface="Futura Md BT" pitchFamily="34" charset="0"/>
              </a:rPr>
            </a:br>
            <a:r>
              <a:rPr lang="pt-BR" sz="3600" b="1" smtClean="0">
                <a:latin typeface="Futura Md BT" pitchFamily="34" charset="0"/>
              </a:rPr>
              <a:t>x </a:t>
            </a:r>
            <a:br>
              <a:rPr lang="pt-BR" sz="3600" b="1" smtClean="0">
                <a:latin typeface="Futura Md BT" pitchFamily="34" charset="0"/>
              </a:rPr>
            </a:br>
            <a:r>
              <a:rPr lang="pt-BR" sz="3600" b="1" smtClean="0">
                <a:latin typeface="Futura Md BT" pitchFamily="34" charset="0"/>
              </a:rPr>
              <a:t>DEMOCRACIA MODERNA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7414" name="Picture 6" descr="A Declaração de Independência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039938"/>
            <a:ext cx="3810000" cy="3997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2701925" y="2263775"/>
            <a:ext cx="3741738" cy="2330450"/>
            <a:chOff x="0" y="4883"/>
            <a:chExt cx="2357" cy="1468"/>
          </a:xfrm>
        </p:grpSpPr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0" y="4883"/>
              <a:ext cx="2357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0" y="4883"/>
              <a:ext cx="1241" cy="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900">
                  <a:solidFill>
                    <a:srgbClr val="000000"/>
                  </a:solidFill>
                  <a:latin typeface="Verdana" pitchFamily="34" charset="0"/>
                </a:rPr>
                <a:t>  </a:t>
              </a:r>
              <a:r>
                <a:rPr lang="pt-BR" sz="12900">
                  <a:solidFill>
                    <a:srgbClr val="000000"/>
                  </a:solidFill>
                  <a:latin typeface="Verdana" pitchFamily="34" charset="0"/>
                </a:rPr>
                <a:t> </a:t>
              </a:r>
              <a:r>
                <a:rPr lang="pt-BR" sz="900">
                  <a:solidFill>
                    <a:srgbClr val="000000"/>
                  </a:solidFill>
                  <a:latin typeface="Verdana" pitchFamily="34" charset="0"/>
                </a:rPr>
                <a:t>                                          </a:t>
              </a:r>
            </a:p>
            <a:p>
              <a:pPr eaLnBrk="0" hangingPunct="0"/>
              <a:endParaRPr lang="pt-BR" sz="9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-238125" y="195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8436" name="Picture 8" descr="http://www.pidhdd.org/img/fotos_fsm_2005/fsm_2005_foto_13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52400"/>
            <a:ext cx="9144000" cy="6510338"/>
          </a:xfrm>
          <a:noFill/>
        </p:spPr>
      </p:pic>
      <p:sp>
        <p:nvSpPr>
          <p:cNvPr id="12391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44958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smtClean="0">
                <a:latin typeface="Futura Md BT" pitchFamily="34" charset="0"/>
              </a:rPr>
              <a:t>O ESTADO DEMOCRÁTICO DE DIREITO</a:t>
            </a:r>
          </a:p>
        </p:txBody>
      </p:sp>
      <p:sp>
        <p:nvSpPr>
          <p:cNvPr id="18438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876800"/>
            <a:ext cx="9144000" cy="68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z="1600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600" b="1" smtClean="0">
                <a:latin typeface="Futura Md BT" pitchFamily="34" charset="0"/>
                <a:cs typeface="Times New Roman" pitchFamily="18" charset="0"/>
              </a:rPr>
              <a:t>O poder político é limitado pelo ordenamento jurídico (conjunto das leis que regem um país) o qual, por sua vez, é balizado por um conjunto de DIREITOS E GANATIAS FUNDAMENTAIS internacionalmente reconhecidos, sem os quais não pode haver Democracia, como por exemplo a liberdade de expressão e o direito de ir e vir.</a:t>
            </a:r>
          </a:p>
          <a:p>
            <a:pPr eaLnBrk="1" hangingPunct="1">
              <a:lnSpc>
                <a:spcPct val="90000"/>
              </a:lnSpc>
            </a:pPr>
            <a:endParaRPr lang="pt-BR" sz="16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600" b="1" smtClean="0">
                <a:latin typeface="Futura Md BT" pitchFamily="34" charset="0"/>
                <a:cs typeface="Times New Roman" pitchFamily="18" charset="0"/>
              </a:rPr>
              <a:t>A Democracia atual não consiste somente em eleições, mas na defesa e garantia dos chamados DIREITOS HUMANOS.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6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400" b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4925" y="762000"/>
          <a:ext cx="4689475" cy="5867400"/>
        </p:xfrm>
        <a:graphic>
          <a:graphicData uri="http://schemas.openxmlformats.org/presentationml/2006/ole">
            <p:oleObj spid="_x0000_s2050" name="CorelDRAW" r:id="rId3" imgW="2441753" imgH="2843174" progId="CorelDRAW.Graphic.10">
              <p:embed/>
            </p:oleObj>
          </a:graphicData>
        </a:graphic>
      </p:graphicFrame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381000"/>
          </a:xfrm>
        </p:spPr>
        <p:txBody>
          <a:bodyPr/>
          <a:lstStyle/>
          <a:p>
            <a:pPr eaLnBrk="1" hangingPunct="1">
              <a:defRPr/>
            </a:pPr>
            <a:r>
              <a:rPr lang="pt-BR" sz="3000" smtClean="0">
                <a:latin typeface="Arial Black" pitchFamily="34" charset="0"/>
              </a:rPr>
              <a:t>DIREITOS E GARANTIAS FUNDAMENTAIS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800600" cy="5562600"/>
          </a:xfrm>
          <a:noFill/>
        </p:spPr>
        <p:txBody>
          <a:bodyPr/>
          <a:lstStyle/>
          <a:p>
            <a:pPr eaLnBrk="1" hangingPunct="1"/>
            <a:r>
              <a:rPr lang="pt-BR" sz="2000" smtClean="0">
                <a:latin typeface="Arial Black" pitchFamily="34" charset="0"/>
              </a:rPr>
              <a:t>A nossa Constituição definiu como direitos e garantias fundamentais:</a:t>
            </a:r>
          </a:p>
          <a:p>
            <a:pPr eaLnBrk="1" hangingPunct="1"/>
            <a:endParaRPr lang="pt-BR" sz="1800" smtClean="0">
              <a:latin typeface="Arial Black" pitchFamily="34" charset="0"/>
            </a:endParaRPr>
          </a:p>
          <a:p>
            <a:pPr eaLnBrk="1" hangingPunct="1"/>
            <a:r>
              <a:rPr lang="pt-BR" sz="1600" smtClean="0">
                <a:latin typeface="Arial Black" pitchFamily="34" charset="0"/>
              </a:rPr>
              <a:t>I – Direitos e deveres individuais e coletivos (Art. 5º);</a:t>
            </a:r>
          </a:p>
          <a:p>
            <a:pPr eaLnBrk="1" hangingPunct="1"/>
            <a:endParaRPr lang="pt-BR" sz="1600" smtClean="0">
              <a:latin typeface="Arial Black" pitchFamily="34" charset="0"/>
            </a:endParaRPr>
          </a:p>
          <a:p>
            <a:pPr eaLnBrk="1" hangingPunct="1"/>
            <a:r>
              <a:rPr lang="pt-BR" sz="1600" smtClean="0">
                <a:latin typeface="Arial Black" pitchFamily="34" charset="0"/>
              </a:rPr>
              <a:t>II – Direitos sociais (Art. 6 º a 11);</a:t>
            </a:r>
          </a:p>
          <a:p>
            <a:pPr eaLnBrk="1" hangingPunct="1"/>
            <a:endParaRPr lang="pt-BR" sz="1600" smtClean="0">
              <a:latin typeface="Arial Black" pitchFamily="34" charset="0"/>
            </a:endParaRPr>
          </a:p>
          <a:p>
            <a:pPr eaLnBrk="1" hangingPunct="1"/>
            <a:r>
              <a:rPr lang="pt-BR" sz="1600" smtClean="0">
                <a:latin typeface="Arial Black" pitchFamily="34" charset="0"/>
              </a:rPr>
              <a:t>III – Nacionalidade (Art. 12 e 13);</a:t>
            </a:r>
          </a:p>
          <a:p>
            <a:pPr eaLnBrk="1" hangingPunct="1"/>
            <a:endParaRPr lang="pt-BR" sz="1600" smtClean="0">
              <a:latin typeface="Arial Black" pitchFamily="34" charset="0"/>
            </a:endParaRPr>
          </a:p>
          <a:p>
            <a:pPr eaLnBrk="1" hangingPunct="1"/>
            <a:r>
              <a:rPr lang="pt-BR" sz="1600" smtClean="0">
                <a:latin typeface="Arial Black" pitchFamily="34" charset="0"/>
              </a:rPr>
              <a:t>IV – Direitos políticos (Art. 14 a 16); e </a:t>
            </a:r>
          </a:p>
          <a:p>
            <a:pPr eaLnBrk="1" hangingPunct="1"/>
            <a:endParaRPr lang="pt-BR" sz="1600" smtClean="0">
              <a:latin typeface="Arial Black" pitchFamily="34" charset="0"/>
            </a:endParaRPr>
          </a:p>
          <a:p>
            <a:pPr eaLnBrk="1" hangingPunct="1"/>
            <a:r>
              <a:rPr lang="pt-BR" sz="1600" smtClean="0">
                <a:latin typeface="Arial Black" pitchFamily="34" charset="0"/>
              </a:rPr>
              <a:t>V – Partidos Políticos (Art. 17).</a:t>
            </a:r>
          </a:p>
          <a:p>
            <a:pPr eaLnBrk="1" hangingPunct="1"/>
            <a:endParaRPr lang="pt-BR" sz="1600" smtClean="0">
              <a:latin typeface="Arial Black" pitchFamily="34" charset="0"/>
            </a:endParaRPr>
          </a:p>
          <a:p>
            <a:pPr eaLnBrk="1" hangingPunct="1"/>
            <a:endParaRPr lang="pt-BR" sz="16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143000"/>
            <a:ext cx="4648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Art. 5º.</a:t>
            </a:r>
            <a:r>
              <a:rPr lang="pt-BR" sz="2400" smtClean="0">
                <a:latin typeface="Arial Black" pitchFamily="34" charset="0"/>
              </a:rPr>
              <a:t> Todos são iguais perante a lei, sem distinção de qualquer natureza, garantindo-se aos brasileiros e estrangeiros residentes no País a inviolabilidade do direito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240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à vida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à liberdade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à igualdade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à segurança 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à propriedade</a:t>
            </a:r>
            <a:r>
              <a:rPr lang="pt-BR" sz="2400" smtClean="0">
                <a:latin typeface="Arial Black" pitchFamily="34" charset="0"/>
              </a:rPr>
              <a:t>.</a:t>
            </a:r>
            <a:r>
              <a:rPr lang="pt-BR" sz="2400" smtClean="0"/>
              <a:t>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3810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smtClean="0">
                <a:latin typeface="Arial Black" pitchFamily="34" charset="0"/>
              </a:rPr>
              <a:t>DIREITOS E DEVERES INDIVIDUAIS E COLETIVOS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762000"/>
            <a:ext cx="38100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219200"/>
            <a:ext cx="464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Art. 6º.</a:t>
            </a:r>
            <a:r>
              <a:rPr lang="pt-BR" sz="2000" smtClean="0">
                <a:latin typeface="Arial Black" pitchFamily="34" charset="0"/>
              </a:rPr>
              <a:t> São direitos sociais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2000" smtClean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educação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saúde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trabalho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moradia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lazer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segurança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previdência social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proteção à maternidade e à infância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assistência aos desamparados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00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000" smtClean="0">
                <a:latin typeface="Arial Black" pitchFamily="34" charset="0"/>
              </a:rPr>
              <a:t>    na forma desta constituição.</a:t>
            </a:r>
            <a:endParaRPr lang="pt-BR" sz="200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3810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smtClean="0">
                <a:latin typeface="Arial Black" pitchFamily="34" charset="0"/>
              </a:rPr>
              <a:t>DIREITOS SOCIAIS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762000"/>
            <a:ext cx="4038600" cy="2667000"/>
          </a:xfr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ulturabrasil.pro.br/imagens/constituicaodepapel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838200"/>
            <a:ext cx="8610600" cy="5715000"/>
          </a:xfrm>
          <a:noFill/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3810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smtClean="0">
                <a:latin typeface="Arial Black" pitchFamily="34" charset="0"/>
              </a:rPr>
              <a:t>DIREITOS SOCIAIS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95400"/>
            <a:ext cx="4038600" cy="5562600"/>
          </a:xfrm>
        </p:spPr>
        <p:txBody>
          <a:bodyPr/>
          <a:lstStyle/>
          <a:p>
            <a:pPr eaLnBrk="1" hangingPunct="1"/>
            <a:r>
              <a:rPr lang="pt-BR" sz="1400" b="1" smtClean="0">
                <a:latin typeface="Futura Md BT" pitchFamily="34" charset="0"/>
                <a:cs typeface="Times New Roman" pitchFamily="18" charset="0"/>
              </a:rPr>
              <a:t>Na Democracia Moderna nem o Poder do Povo pode eliminar esse núcleo de direitos.</a:t>
            </a:r>
          </a:p>
          <a:p>
            <a:pPr eaLnBrk="1" hangingPunct="1"/>
            <a:endParaRPr lang="pt-BR" sz="14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/>
            <a:r>
              <a:rPr lang="pt-BR" sz="1400" b="1" smtClean="0">
                <a:latin typeface="Futura Md BT" pitchFamily="34" charset="0"/>
                <a:cs typeface="Times New Roman" pitchFamily="18" charset="0"/>
              </a:rPr>
              <a:t>Os Direitos Humanos antecedem o próprio poder de Estado, isto é, que são superiores à própria política.</a:t>
            </a:r>
          </a:p>
          <a:p>
            <a:pPr eaLnBrk="1" hangingPunct="1"/>
            <a:endParaRPr lang="pt-BR" sz="14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/>
            <a:r>
              <a:rPr lang="pt-BR" sz="1400" b="1" smtClean="0">
                <a:latin typeface="Futura Md BT" pitchFamily="34" charset="0"/>
                <a:cs typeface="Times New Roman" pitchFamily="18" charset="0"/>
              </a:rPr>
              <a:t>É por isso que se fala em declaração de direitos: uma assembléia (como a da ONU, em 1948, autora da Declaração Universal) pode declarar que tais direitos existem, mas não pode criá-los, nem suprimi-los, porque eles são mais importantes do que ela própria.</a:t>
            </a:r>
          </a:p>
          <a:p>
            <a:pPr eaLnBrk="1" hangingPunct="1"/>
            <a:endParaRPr lang="pt-BR" sz="14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/>
            <a:r>
              <a:rPr lang="pt-BR" sz="1400" b="1" smtClean="0">
                <a:latin typeface="Futura Md BT" pitchFamily="34" charset="0"/>
                <a:cs typeface="Times New Roman" pitchFamily="18" charset="0"/>
              </a:rPr>
              <a:t>É como se eles fossem "naturais", palavra que vem do verbo "nascer" e que indica que, enquanto seres humanos,  nascemos com eles.</a:t>
            </a:r>
            <a:r>
              <a:rPr lang="pt-BR" sz="1400" b="1" smtClean="0">
                <a:solidFill>
                  <a:srgbClr val="000000"/>
                </a:solidFill>
                <a:latin typeface="Futura Md BT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57943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200" b="1" smtClean="0"/>
              <a:t>DEMOCRACIA E DIREITOS HUMANOS</a:t>
            </a:r>
          </a:p>
        </p:txBody>
      </p:sp>
      <p:pic>
        <p:nvPicPr>
          <p:cNvPr id="22532" name="Picture 4" descr="Figura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525" y="1219200"/>
            <a:ext cx="4587875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b="1" smtClean="0">
                <a:latin typeface="Futura Md BT" pitchFamily="34" charset="0"/>
              </a:rPr>
              <a:t>A palavra república é derivada de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   </a:t>
            </a:r>
            <a:r>
              <a:rPr lang="pt-BR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RES PUBLICA</a:t>
            </a:r>
            <a:r>
              <a:rPr lang="pt-BR" b="1" smtClean="0">
                <a:latin typeface="Futura Md BT" pitchFamily="34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smtClean="0">
                <a:latin typeface="Futura Md BT" pitchFamily="34" charset="0"/>
              </a:rPr>
              <a:t>        expressão latina que significa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   COISA DO POVO, </a:t>
            </a:r>
            <a:r>
              <a:rPr lang="pt-BR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COISA PÚBLICA,         O QUE É DE TODOS</a:t>
            </a:r>
            <a:r>
              <a:rPr lang="pt-BR" b="1" smtClean="0">
                <a:latin typeface="Futura Md BT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0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smtClean="0">
                <a:latin typeface="Futura Md BT" pitchFamily="34" charset="0"/>
              </a:rPr>
              <a:t>Forma de governo na qual o povo é soberano, governando o Estado por meio de representantes investidos nas suas funções em poderes distintos (por exemplo: Poder Executivo, Poder Legislativo e Poder Judiciário).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smtClean="0">
                <a:latin typeface="Futura Md BT" pitchFamily="34" charset="0"/>
              </a:rPr>
              <a:t>    </a:t>
            </a:r>
            <a:r>
              <a:rPr lang="pt-BR" sz="1600" b="1" smtClean="0">
                <a:latin typeface="Futura Md BT" pitchFamily="34" charset="0"/>
              </a:rPr>
              <a:t>(Dicionário Houaiss da Língua Portuguesa. Editora Objetiva. 2001. p 2.434)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pt-BR" sz="16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sz="24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sz="2400" b="1" smtClean="0">
              <a:latin typeface="Futura Md BT" pitchFamily="34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latin typeface="Arial Black" pitchFamily="34" charset="0"/>
              </a:rPr>
              <a:t>REPÚBLICA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10200"/>
            <a:ext cx="8839200" cy="114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1600" b="1" smtClean="0">
                <a:latin typeface="Futura Md BT" pitchFamily="34" charset="0"/>
              </a:rPr>
              <a:t>A razão de existência de uma República Democrática está no auto-governo, na autonomia, na responsabilidade ampliada daquele que ao mesmo tempo decreta a lei e deve obedecer a ela – </a:t>
            </a:r>
            <a:r>
              <a:rPr lang="pt-BR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O CIDADÃO</a:t>
            </a:r>
            <a:r>
              <a:rPr lang="pt-BR" sz="1600" b="1" smtClean="0">
                <a:latin typeface="Futura Md BT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700" b="1" smtClean="0">
              <a:latin typeface="Futura Md BT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Todos os cidadãos mandam e devem obedecer a todos, através do respeito às LEIS, que representam a vontade coletiva.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1600" b="1" smtClean="0">
              <a:latin typeface="Futura Md BT" pitchFamily="34" charset="0"/>
            </a:endParaRP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latin typeface="Arial Black" pitchFamily="34" charset="0"/>
              </a:rPr>
              <a:t>REPÚBLICA E DEMOCRACIA</a:t>
            </a:r>
          </a:p>
        </p:txBody>
      </p:sp>
      <p:grpSp>
        <p:nvGrpSpPr>
          <p:cNvPr id="23556" name="Group 13"/>
          <p:cNvGrpSpPr>
            <a:grpSpLocks/>
          </p:cNvGrpSpPr>
          <p:nvPr/>
        </p:nvGrpSpPr>
        <p:grpSpPr bwMode="auto">
          <a:xfrm>
            <a:off x="1530350" y="2582863"/>
            <a:ext cx="6084888" cy="1662112"/>
            <a:chOff x="0" y="0"/>
            <a:chExt cx="3833" cy="1047"/>
          </a:xfrm>
        </p:grpSpPr>
        <p:sp>
          <p:nvSpPr>
            <p:cNvPr id="2355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531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355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833" cy="10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pt-BR"/>
                <a:t>  </a:t>
              </a:r>
              <a:r>
                <a:rPr lang="pt-BR" sz="10300"/>
                <a:t> </a:t>
              </a:r>
              <a:r>
                <a:rPr lang="pt-BR"/>
                <a:t>                                </a:t>
              </a:r>
            </a:p>
          </p:txBody>
        </p:sp>
      </p:grpSp>
      <p:pic>
        <p:nvPicPr>
          <p:cNvPr id="23557" name="Picture 18" descr="http://www.al.rs.gov.br/fotos/2000/Bco%20de%20Fotos/manifestação%20com%20bandeira%20do%20brasil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60400"/>
            <a:ext cx="8686800" cy="477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267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b="1" smtClean="0">
                <a:latin typeface="Futura Md BT" pitchFamily="34" charset="0"/>
              </a:rPr>
              <a:t>Soberania popular.</a:t>
            </a:r>
          </a:p>
          <a:p>
            <a:pPr eaLnBrk="1" hangingPunct="1">
              <a:lnSpc>
                <a:spcPct val="90000"/>
              </a:lnSpc>
            </a:pPr>
            <a:endParaRPr lang="pt-BR" sz="20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b="1" smtClean="0">
                <a:latin typeface="Futura Md BT" pitchFamily="34" charset="0"/>
              </a:rPr>
              <a:t>Ordenamento jurídico baseado em leis escritas, às quais regulam a aquisição e a perda de direitos de cidadania, bem como estabelece direitos e deveres dos cidadãos.</a:t>
            </a:r>
          </a:p>
          <a:p>
            <a:pPr eaLnBrk="1" hangingPunct="1">
              <a:lnSpc>
                <a:spcPct val="90000"/>
              </a:lnSpc>
            </a:pPr>
            <a:endParaRPr lang="pt-BR" sz="20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b="1" smtClean="0">
                <a:latin typeface="Futura Md BT" pitchFamily="34" charset="0"/>
              </a:rPr>
              <a:t>Pluralismo político.</a:t>
            </a:r>
          </a:p>
          <a:p>
            <a:pPr eaLnBrk="1" hangingPunct="1">
              <a:lnSpc>
                <a:spcPct val="90000"/>
              </a:lnSpc>
            </a:pPr>
            <a:endParaRPr lang="pt-BR" sz="20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b="1" smtClean="0">
                <a:latin typeface="Futura Md BT" pitchFamily="34" charset="0"/>
              </a:rPr>
              <a:t>Igualdade política e jurídica entre os cidadãos.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0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b="1" smtClean="0">
                <a:latin typeface="Futura Md BT" pitchFamily="34" charset="0"/>
              </a:rPr>
              <a:t>Eleições periódicas para troca de Administradores e  Legisladores.</a:t>
            </a:r>
          </a:p>
        </p:txBody>
      </p:sp>
      <p:pic>
        <p:nvPicPr>
          <p:cNvPr id="24579" name="Picture 5" descr="http://www.canalkids.com.br/cidadania/democracia/imagens/voto_perdido_1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14400"/>
            <a:ext cx="4572000" cy="5562600"/>
          </a:xfrm>
          <a:noFill/>
        </p:spPr>
      </p:pic>
      <p:sp>
        <p:nvSpPr>
          <p:cNvPr id="1054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eaLnBrk="1" hangingPunct="1">
              <a:defRPr/>
            </a:pPr>
            <a:r>
              <a:rPr lang="pt-BR" sz="2200" b="1" smtClean="0">
                <a:latin typeface="Futura Md BT" pitchFamily="34" charset="0"/>
              </a:rPr>
              <a:t>ELEMENTOS FUNDAMENTAIS DA REPÚBLICA DEMOCRÁTICA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066800"/>
            <a:ext cx="480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1600" b="1" smtClean="0">
                <a:latin typeface="Futura Md BT" pitchFamily="34" charset="0"/>
              </a:rPr>
              <a:t>“A democracia, para existir, necessita da república.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6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600" b="1" smtClean="0">
                <a:latin typeface="Futura Md BT" pitchFamily="34" charset="0"/>
              </a:rPr>
              <a:t>Isso, que parece óbvio, não o é.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6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600" b="1" smtClean="0">
                <a:latin typeface="Futura Md BT" pitchFamily="34" charset="0"/>
              </a:rPr>
              <a:t> Significa que para haver o acesso de todos aos bens, para se satisfazer o desejo de ter, é preciso tomar o poder – e isso implica refrear o desejo de mandar (e com ele o de ter), compreender que, quando todos mandam, todos igualmente obedecem, e por conseguinte devem saber cumprir a lei que emana de sua própria vontade.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6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600" b="1" smtClean="0">
                <a:latin typeface="Futura Md BT" pitchFamily="34" charset="0"/>
              </a:rPr>
              <a:t>Para dizê-lo numa só palavra, o problema da democracia, quando ela se efetiva – e ela só se pode efetivar sendo republicana –, é que, ao mesmo tempo que ela nasce de um desejo que clama por realizar-se, ela também só pode conservar-se e expandir-se contendo e educando os desejos.”</a:t>
            </a:r>
          </a:p>
        </p:txBody>
      </p:sp>
      <p:graphicFrame>
        <p:nvGraphicFramePr>
          <p:cNvPr id="3074" name="Object 1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52400" y="914400"/>
          <a:ext cx="4146550" cy="5105400"/>
        </p:xfrm>
        <a:graphic>
          <a:graphicData uri="http://schemas.openxmlformats.org/presentationml/2006/ole">
            <p:oleObj spid="_x0000_s3074" name="CorelDRAW" r:id="rId3" imgW="857707" imgH="1055522" progId="CorelDRAW.Graphic.10">
              <p:embed/>
            </p:oleObj>
          </a:graphicData>
        </a:graphic>
      </p:graphicFrame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228600" y="61722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1600" b="1">
                <a:latin typeface="Futura Md BT" pitchFamily="34" charset="0"/>
              </a:rPr>
              <a:t>RENATO JANINE RIBEIRO</a:t>
            </a:r>
          </a:p>
          <a:p>
            <a:r>
              <a:rPr lang="pt-BR" sz="1400" b="1">
                <a:latin typeface="Futura Md BT" pitchFamily="34" charset="0"/>
              </a:rPr>
              <a:t>Professor de Filosofia e Política da USP</a:t>
            </a:r>
          </a:p>
        </p:txBody>
      </p:sp>
      <p:sp>
        <p:nvSpPr>
          <p:cNvPr id="103443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latin typeface="Arial Black" pitchFamily="34" charset="0"/>
              </a:rPr>
              <a:t>REPÚBLICA E DEMOCRACIA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6400800"/>
            <a:ext cx="4191000" cy="45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BR" sz="1800" b="1" smtClean="0">
                <a:latin typeface="Futura Md BT" pitchFamily="34" charset="0"/>
              </a:rPr>
              <a:t>AS ARMAS </a:t>
            </a:r>
          </a:p>
        </p:txBody>
      </p:sp>
      <p:sp>
        <p:nvSpPr>
          <p:cNvPr id="139267" name="Rectangle 1027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2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OS SÍMBOLOS DA  REPÚBLICA BRASILEIRA</a:t>
            </a:r>
          </a:p>
        </p:txBody>
      </p:sp>
      <p:pic>
        <p:nvPicPr>
          <p:cNvPr id="25604" name="Picture 1028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7225" y="762000"/>
            <a:ext cx="50800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920875" y="2055813"/>
            <a:ext cx="5303838" cy="2682875"/>
            <a:chOff x="0" y="0"/>
            <a:chExt cx="3341" cy="1690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41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grpSp>
          <p:nvGrpSpPr>
            <p:cNvPr id="26631" name="Group 4"/>
            <p:cNvGrpSpPr>
              <a:grpSpLocks/>
            </p:cNvGrpSpPr>
            <p:nvPr/>
          </p:nvGrpSpPr>
          <p:grpSpPr bwMode="auto">
            <a:xfrm>
              <a:off x="0" y="0"/>
              <a:ext cx="2486" cy="1690"/>
              <a:chOff x="0" y="0"/>
              <a:chExt cx="2486" cy="1690"/>
            </a:xfrm>
          </p:grpSpPr>
          <p:sp>
            <p:nvSpPr>
              <p:cNvPr id="26632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86" cy="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26633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6" cy="1690"/>
                <a:chOff x="0" y="0"/>
                <a:chExt cx="6" cy="1690"/>
              </a:xfrm>
            </p:grpSpPr>
            <p:sp>
              <p:nvSpPr>
                <p:cNvPr id="2663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0" cy="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6635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" cy="169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pt-BR" sz="700">
                      <a:solidFill>
                        <a:srgbClr val="000000"/>
                      </a:solidFill>
                      <a:latin typeface="Verdana" pitchFamily="34" charset="0"/>
                    </a:rPr>
                    <a:t>  </a:t>
                  </a:r>
                  <a:r>
                    <a:rPr lang="pt-BR" sz="16300">
                      <a:solidFill>
                        <a:srgbClr val="000000"/>
                      </a:solidFill>
                      <a:latin typeface="Verdana" pitchFamily="34" charset="0"/>
                    </a:rPr>
                    <a:t> </a:t>
                  </a:r>
                  <a:r>
                    <a:rPr lang="pt-BR" sz="700">
                      <a:solidFill>
                        <a:srgbClr val="000000"/>
                      </a:solidFill>
                      <a:latin typeface="Verdana" pitchFamily="34" charset="0"/>
                    </a:rPr>
                    <a:t>                                                            </a:t>
                  </a:r>
                </a:p>
              </p:txBody>
            </p:sp>
          </p:grpSp>
        </p:grpSp>
      </p:grp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2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OS SÍMBOLOS DA  REPÚBLICA BRASILEIRA</a:t>
            </a:r>
          </a:p>
        </p:txBody>
      </p:sp>
      <p:pic>
        <p:nvPicPr>
          <p:cNvPr id="26628" name="Picture 10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901700"/>
            <a:ext cx="5235575" cy="5270500"/>
          </a:xfrm>
          <a:noFill/>
        </p:spPr>
      </p:pic>
      <p:sp>
        <p:nvSpPr>
          <p:cNvPr id="2662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6400800"/>
            <a:ext cx="4191000" cy="457200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BR" sz="1800" b="1" smtClean="0">
                <a:latin typeface="Futura Md BT" pitchFamily="34" charset="0"/>
              </a:rPr>
              <a:t>O SELO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2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OS SÍMBOLOS DA  REPÚBLICA BRASILEIRA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6400800"/>
            <a:ext cx="4191000" cy="457200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BR" sz="1800" b="1" smtClean="0">
                <a:latin typeface="Futura Md BT" pitchFamily="34" charset="0"/>
              </a:rPr>
              <a:t>A BANDEIRA</a:t>
            </a:r>
          </a:p>
        </p:txBody>
      </p:sp>
      <p:pic>
        <p:nvPicPr>
          <p:cNvPr id="27652" name="Picture 1028" descr="http://www.bandeiras.com.br/ecommerce/imagens/produtos/Brasiltergalbordad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762000"/>
            <a:ext cx="7924800" cy="5548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2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OS SÍMBOLOS DA  REPÚBLICA BRASILEIRA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371600"/>
            <a:ext cx="8915400" cy="4321175"/>
          </a:xfrm>
          <a:noFill/>
        </p:spPr>
      </p:pic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6400800"/>
            <a:ext cx="4191000" cy="457200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BR" sz="1800" b="1" smtClean="0">
                <a:latin typeface="Futura Md BT" pitchFamily="34" charset="0"/>
              </a:rPr>
              <a:t>A BANDEIRA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1200" smtClean="0">
                <a:latin typeface="Arial Black" pitchFamily="34" charset="0"/>
              </a:rPr>
              <a:t>Ouviram do Ipiranga as margens plácidas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De um povo heróico o brado retumbante,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E o sol da Liberdade, em raios fúlgidos,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Brilhou no céu da Pátria nesse instante.</a:t>
            </a:r>
          </a:p>
          <a:p>
            <a:pPr eaLnBrk="1" hangingPunct="1">
              <a:lnSpc>
                <a:spcPct val="90000"/>
              </a:lnSpc>
            </a:pPr>
            <a:r>
              <a:rPr lang="pt-BR" sz="1200" smtClean="0">
                <a:latin typeface="Arial Black" pitchFamily="34" charset="0"/>
              </a:rPr>
              <a:t>Se o penhor dessa igualdade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Conseguimos conquistar com braço forte,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Em teu seio, ó Liberdade,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Desafia o nosso peito a própria morte!</a:t>
            </a:r>
          </a:p>
          <a:p>
            <a:pPr eaLnBrk="1" hangingPunct="1">
              <a:lnSpc>
                <a:spcPct val="90000"/>
              </a:lnSpc>
            </a:pPr>
            <a:r>
              <a:rPr lang="pt-BR" sz="1200" smtClean="0">
                <a:latin typeface="Arial Black" pitchFamily="34" charset="0"/>
              </a:rPr>
              <a:t>Ó Pátria amada, 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Idolatrada,       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Salve! Salve!     </a:t>
            </a:r>
          </a:p>
          <a:p>
            <a:pPr eaLnBrk="1" hangingPunct="1">
              <a:lnSpc>
                <a:spcPct val="90000"/>
              </a:lnSpc>
            </a:pPr>
            <a:r>
              <a:rPr lang="pt-BR" sz="1200" smtClean="0">
                <a:latin typeface="Arial Black" pitchFamily="34" charset="0"/>
              </a:rPr>
              <a:t>Brasil, um sonho intenso, um raio vívido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De amor e de esperança à terra desce,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Se em teu formoso céu, risonho e límpido,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A imagem do Cruzeiro resplandece.</a:t>
            </a:r>
          </a:p>
          <a:p>
            <a:pPr eaLnBrk="1" hangingPunct="1">
              <a:lnSpc>
                <a:spcPct val="90000"/>
              </a:lnSpc>
            </a:pPr>
            <a:r>
              <a:rPr lang="pt-BR" sz="1200" smtClean="0">
                <a:latin typeface="Arial Black" pitchFamily="34" charset="0"/>
              </a:rPr>
              <a:t>Gigante pela própria natureza,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És belo, és forte, impávido colosso,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E o teu futuro espelha essa grandeza</a:t>
            </a:r>
          </a:p>
          <a:p>
            <a:pPr eaLnBrk="1" hangingPunct="1">
              <a:lnSpc>
                <a:spcPct val="90000"/>
              </a:lnSpc>
            </a:pPr>
            <a:r>
              <a:rPr lang="pt-BR" sz="1200" smtClean="0">
                <a:latin typeface="Arial Black" pitchFamily="34" charset="0"/>
              </a:rPr>
              <a:t>Terra adorada,    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Entre outras mil, 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És tu, Brasil,      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Ó Pátria amada!   </a:t>
            </a:r>
          </a:p>
          <a:p>
            <a:pPr eaLnBrk="1" hangingPunct="1">
              <a:lnSpc>
                <a:spcPct val="90000"/>
              </a:lnSpc>
            </a:pPr>
            <a:r>
              <a:rPr lang="pt-BR" sz="1200" smtClean="0">
                <a:latin typeface="Arial Black" pitchFamily="34" charset="0"/>
              </a:rPr>
              <a:t>Dos filhos deste solo és mãe gentil,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Pátria amada,</a:t>
            </a:r>
            <a:br>
              <a:rPr lang="pt-BR" sz="1200" smtClean="0">
                <a:latin typeface="Arial Black" pitchFamily="34" charset="0"/>
              </a:rPr>
            </a:br>
            <a:r>
              <a:rPr lang="pt-BR" sz="1200" smtClean="0">
                <a:latin typeface="Arial Black" pitchFamily="34" charset="0"/>
              </a:rPr>
              <a:t>Brasil! </a:t>
            </a:r>
          </a:p>
          <a:p>
            <a:pPr eaLnBrk="1" hangingPunct="1">
              <a:lnSpc>
                <a:spcPct val="90000"/>
              </a:lnSpc>
            </a:pPr>
            <a:endParaRPr lang="pt-BR" sz="1200" smtClean="0">
              <a:latin typeface="Arial Black" pitchFamily="34" charset="0"/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2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OS SÍMBOLOS DA  REPÚBLICA BRASILEIRA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800600" y="1447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 sz="1200">
                <a:latin typeface="Arial Black" pitchFamily="34" charset="0"/>
              </a:rPr>
              <a:t>Deitado eternamente em berço esplêndido,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Ao som do mar e à luz do céu profundo,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Fulguras, ó Brasil, florão da América,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Iluminado ao sol do Novo Mundo!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 sz="1200">
                <a:latin typeface="Arial Black" pitchFamily="34" charset="0"/>
              </a:rPr>
              <a:t>Do que a terra mais garrida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Teus risonhos, lindos campos têm mais flores;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"Nossos bosques têm mais vida",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"Nossa vida" no teu seio "mais amores".</a:t>
            </a:r>
            <a:br>
              <a:rPr lang="pt-BR" sz="1200">
                <a:latin typeface="Arial Black" pitchFamily="34" charset="0"/>
              </a:rPr>
            </a:br>
            <a:endParaRPr lang="pt-BR" sz="1200">
              <a:latin typeface="Arial Black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 sz="1200">
                <a:latin typeface="Arial Black" pitchFamily="34" charset="0"/>
              </a:rPr>
              <a:t>Ó Pátria amada, 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Idolatrada,       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Salve! Salve!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 sz="1200">
                <a:latin typeface="Arial Black" pitchFamily="34" charset="0"/>
              </a:rPr>
              <a:t>Brasil, de amor eterno seja símbolo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O lábaro que ostentas estrelado,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E diga o verde-louro desta flâmula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- Paz no futuro e glória no passado.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 sz="1200">
                <a:latin typeface="Arial Black" pitchFamily="34" charset="0"/>
              </a:rPr>
              <a:t>Mas, se ergues da justiça a clava forte,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Verás que um filho teu não foge à luta,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Nem teme, quem te adora, a própria morte.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 sz="1200">
                <a:latin typeface="Arial Black" pitchFamily="34" charset="0"/>
              </a:rPr>
              <a:t>Terra adorada    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Entre outras mil, 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És tu, Brasil,      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Ó Pátria amada!  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 sz="1200">
                <a:latin typeface="Arial Black" pitchFamily="34" charset="0"/>
              </a:rPr>
              <a:t>Dos filhos deste solo és mãe gentil,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Pátria amada,</a:t>
            </a:r>
            <a:br>
              <a:rPr lang="pt-BR" sz="1200">
                <a:latin typeface="Arial Black" pitchFamily="34" charset="0"/>
              </a:rPr>
            </a:br>
            <a:r>
              <a:rPr lang="pt-BR" sz="1200">
                <a:latin typeface="Arial Black" pitchFamily="34" charset="0"/>
              </a:rPr>
              <a:t>Brasil!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pt-BR" sz="1200">
              <a:latin typeface="Arial Black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066800" y="9906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sz="1000">
                <a:latin typeface="Arial Black" pitchFamily="34" charset="0"/>
              </a:rPr>
              <a:t>Poema: JOAQUIM OSÓRIO DUQUE ESTRADA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sz="1000">
                <a:latin typeface="Arial Black" pitchFamily="34" charset="0"/>
              </a:rPr>
              <a:t>Música: FRANCISCO MANUEL DA SLVA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16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HINO NACIONAL BRASILEIRO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876300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smtClean="0">
                <a:latin typeface="Futura XBlk BT" pitchFamily="34" charset="0"/>
              </a:rPr>
              <a:t>DEMOCRACIA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>
                <a:latin typeface="Verdana" pitchFamily="34" charset="0"/>
                <a:cs typeface="Times New Roman" pitchFamily="18" charset="0"/>
              </a:rPr>
              <a:t>      </a:t>
            </a:r>
            <a:r>
              <a:rPr lang="pt-BR" sz="2000" b="1" smtClean="0">
                <a:latin typeface="Futura Md BT" pitchFamily="34" charset="0"/>
                <a:cs typeface="Times New Roman" pitchFamily="18" charset="0"/>
              </a:rPr>
              <a:t>A palavra DEMOCRACIA vem do grego: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b="1" i="1" smtClean="0">
                <a:latin typeface="Futura Md BT" pitchFamily="34" charset="0"/>
                <a:cs typeface="Times New Roman" pitchFamily="18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b="1" i="1" smtClean="0">
                <a:solidFill>
                  <a:schemeClr val="tx2"/>
                </a:solidFill>
                <a:latin typeface="Futura Md BT" pitchFamily="34" charset="0"/>
                <a:cs typeface="Times New Roman" pitchFamily="18" charset="0"/>
              </a:rPr>
              <a:t>           DEMOS = POVO         KRATOS = PODER; AUTORIDADE</a:t>
            </a:r>
            <a:endParaRPr lang="pt-BR" sz="20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0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b="1" smtClean="0">
                <a:latin typeface="Futura Md BT" pitchFamily="34" charset="0"/>
                <a:cs typeface="Times New Roman" pitchFamily="18" charset="0"/>
              </a:rPr>
              <a:t>     Significa poder do povo. Não quer dizer governo pelo povo.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0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b="1" smtClean="0">
                <a:latin typeface="Futura Md BT" pitchFamily="34" charset="0"/>
                <a:cs typeface="Times New Roman" pitchFamily="18" charset="0"/>
              </a:rPr>
              <a:t>     Pode estar no governo uma só pessoa, ou um grupo, e ainda tratar-se de uma democracia – desde que o </a:t>
            </a:r>
            <a:r>
              <a:rPr lang="pt-BR" sz="2000" b="1" i="1" smtClean="0">
                <a:latin typeface="Futura Md BT" pitchFamily="34" charset="0"/>
                <a:cs typeface="Times New Roman" pitchFamily="18" charset="0"/>
              </a:rPr>
              <a:t>poder</a:t>
            </a:r>
            <a:r>
              <a:rPr lang="pt-BR" sz="2000" b="1" smtClean="0">
                <a:latin typeface="Futura Md BT" pitchFamily="34" charset="0"/>
                <a:cs typeface="Times New Roman" pitchFamily="18" charset="0"/>
              </a:rPr>
              <a:t> seja do povo.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0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b="1" smtClean="0">
                <a:latin typeface="Futura Md BT" pitchFamily="34" charset="0"/>
                <a:cs typeface="Times New Roman" pitchFamily="18" charset="0"/>
              </a:rPr>
              <a:t>     O fundamental é que o povo </a:t>
            </a:r>
            <a:r>
              <a:rPr lang="pt-BR" sz="2000" b="1" i="1" smtClean="0">
                <a:latin typeface="Futura Md BT" pitchFamily="34" charset="0"/>
                <a:cs typeface="Times New Roman" pitchFamily="18" charset="0"/>
              </a:rPr>
              <a:t>escolha</a:t>
            </a:r>
            <a:r>
              <a:rPr lang="pt-BR" sz="2000" b="1" smtClean="0">
                <a:latin typeface="Futura Md BT" pitchFamily="34" charset="0"/>
                <a:cs typeface="Times New Roman" pitchFamily="18" charset="0"/>
              </a:rPr>
              <a:t> o indivíduo ou grupo que governa, e que </a:t>
            </a:r>
            <a:r>
              <a:rPr lang="pt-BR" sz="2000" b="1" i="1" smtClean="0">
                <a:latin typeface="Futura Md BT" pitchFamily="34" charset="0"/>
                <a:cs typeface="Times New Roman" pitchFamily="18" charset="0"/>
              </a:rPr>
              <a:t>controle</a:t>
            </a:r>
            <a:r>
              <a:rPr lang="pt-BR" sz="2000" b="1" smtClean="0">
                <a:latin typeface="Futura Md BT" pitchFamily="34" charset="0"/>
                <a:cs typeface="Times New Roman" pitchFamily="18" charset="0"/>
              </a:rPr>
              <a:t> como ele governa.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000" b="1" smtClean="0">
              <a:latin typeface="Futura Md BT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b="1" smtClean="0">
                <a:latin typeface="Futura Md BT" pitchFamily="34" charset="0"/>
                <a:cs typeface="Times New Roman" pitchFamily="18" charset="0"/>
              </a:rPr>
              <a:t>     As funções de poder são delegadas.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http://www.adusp.org.br/noticias/Informativo/178/Impeachement.gif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9938"/>
            <a:ext cx="9144000" cy="6088062"/>
          </a:xfrm>
          <a:noFill/>
        </p:spPr>
      </p:pic>
      <p:sp>
        <p:nvSpPr>
          <p:cNvPr id="114701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smtClean="0">
                <a:latin typeface="Futura XBlk BT" pitchFamily="34" charset="0"/>
              </a:rPr>
              <a:t>O POVO</a:t>
            </a:r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Na Democracia e na República a origem e o exercício do poder são COLETIVOS.</a:t>
            </a:r>
          </a:p>
          <a:p>
            <a:pPr algn="r" eaLnBrk="1" hangingPunct="1">
              <a:defRPr/>
            </a:pPr>
            <a:endParaRPr lang="pt-BR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 pitchFamily="34" charset="0"/>
            </a:endParaRPr>
          </a:p>
          <a:p>
            <a:pPr eaLnBrk="1" hangingPunct="1">
              <a:defRPr/>
            </a:pPr>
            <a:r>
              <a:rPr lang="pt-BR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Não existe Democracia ou  República sem o coletivo chamado </a:t>
            </a:r>
            <a:r>
              <a:rPr lang="pt-BR" sz="2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POVO.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dusp.org.br/noticias/Informativo/178/Impeachement.gif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2362200"/>
          </a:xfrm>
        </p:spPr>
        <p:txBody>
          <a:bodyPr/>
          <a:lstStyle/>
          <a:p>
            <a:pPr eaLnBrk="1" hangingPunct="1">
              <a:defRPr/>
            </a:pPr>
            <a:r>
              <a:rPr lang="pt-BR" sz="9600" smtClean="0">
                <a:solidFill>
                  <a:schemeClr val="folHlink"/>
                </a:solidFill>
                <a:latin typeface="Futura XBlk BT" pitchFamily="34" charset="0"/>
              </a:rPr>
              <a:t>QUEM É O POVO?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www.adusp.org.br/noticias/Informativo/178/Impeache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304800"/>
            <a:ext cx="3810000" cy="4114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b="1" smtClean="0">
                <a:latin typeface="Futura Md BT" pitchFamily="34" charset="0"/>
              </a:rPr>
              <a:t>É o conjunto de pessoas que detém o poder político (poder de decisão) dentro de uma comunidade.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8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b="1" smtClean="0">
                <a:latin typeface="Futura Md BT" pitchFamily="34" charset="0"/>
              </a:rPr>
              <a:t>Conjunto de cidadãos.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257800"/>
            <a:ext cx="86868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1800" b="1" smtClean="0">
                <a:latin typeface="Futura Md BT" pitchFamily="34" charset="0"/>
              </a:rPr>
              <a:t>Em Atenas, berço da Democracia, os escravos, as mulheres e os estrangeiros não faziam parte do POVO. Apenas os homens adultos filhos de pai e mãe ateniense eram considerados cidadãos. Na verdade, os cidadãos/ o POVO formavam um grupo numericamente reduzido e privilegiado.</a:t>
            </a:r>
          </a:p>
        </p:txBody>
      </p:sp>
      <p:pic>
        <p:nvPicPr>
          <p:cNvPr id="12291" name="Picture 3" descr="http://www.canalkids.com.br/cidadania/democracia/imagens/votacao2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04800"/>
            <a:ext cx="7543800" cy="4633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609600"/>
            <a:ext cx="4038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b="1" smtClean="0">
                <a:latin typeface="Futura Md BT" pitchFamily="34" charset="0"/>
              </a:rPr>
              <a:t>A República Romana da Idade Antiga e boa parte das cidades-estado italianas do Renascimento eram repúblicas, mas Repúblicas Aristocráticas.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b="1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400" b="1" smtClean="0">
                <a:latin typeface="Futura Md BT" pitchFamily="34" charset="0"/>
              </a:rPr>
              <a:t>O POVO era constituído pelo conjunto de homens adultos pertencentes a  uma classe nobre que detinham o monopólio do poder por direito de herança.</a:t>
            </a:r>
            <a:endParaRPr lang="pt-BR" sz="2000" b="1" smtClean="0">
              <a:latin typeface="Futura Md BT" pitchFamily="34" charset="0"/>
            </a:endParaRP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0" y="19589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04800" y="381000"/>
          <a:ext cx="4495800" cy="6096000"/>
        </p:xfrm>
        <a:graphic>
          <a:graphicData uri="http://schemas.openxmlformats.org/presentationml/2006/ole">
            <p:oleObj spid="_x0000_s1026" name="CorelDRAW" r:id="rId3" imgW="2103425" imgH="2655418" progId="CorelDRAW.Graphic.1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http://www.pliniocorreadeoliveira.info/ACC_1957_077_1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"/>
            <a:ext cx="2819400" cy="4191000"/>
          </a:xfrm>
          <a:noFill/>
        </p:spPr>
      </p:pic>
      <p:pic>
        <p:nvPicPr>
          <p:cNvPr id="13315" name="Picture 12" descr="S_A_liberd.jpg (15492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556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5" descr="A Declaração de Independê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381000"/>
            <a:ext cx="4267200" cy="1981200"/>
          </a:xfrm>
          <a:noFill/>
        </p:spPr>
        <p:txBody>
          <a:bodyPr/>
          <a:lstStyle/>
          <a:p>
            <a:pPr eaLnBrk="1" hangingPunct="1"/>
            <a:r>
              <a:rPr lang="pt-BR" sz="1600" b="1" smtClean="0">
                <a:latin typeface="Trebuchet MS" pitchFamily="34" charset="0"/>
              </a:rPr>
              <a:t>República Inglesa (1649)</a:t>
            </a:r>
          </a:p>
          <a:p>
            <a:pPr eaLnBrk="1" hangingPunct="1"/>
            <a:r>
              <a:rPr lang="pt-BR" sz="1600" b="1" smtClean="0">
                <a:latin typeface="Trebuchet MS" pitchFamily="34" charset="0"/>
              </a:rPr>
              <a:t>República Francesa (1789) e</a:t>
            </a:r>
          </a:p>
          <a:p>
            <a:pPr eaLnBrk="1" hangingPunct="1"/>
            <a:r>
              <a:rPr lang="pt-BR" sz="1600" b="1" smtClean="0">
                <a:latin typeface="Trebuchet MS" pitchFamily="34" charset="0"/>
              </a:rPr>
              <a:t>República Norte-Americana (1776)</a:t>
            </a:r>
          </a:p>
          <a:p>
            <a:pPr eaLnBrk="1" hangingPunct="1"/>
            <a:r>
              <a:rPr lang="pt-BR" sz="1600" b="1" smtClean="0">
                <a:latin typeface="Trebuchet MS" pitchFamily="34" charset="0"/>
              </a:rPr>
              <a:t>POVO = PROPRIETÁRIOS</a:t>
            </a:r>
          </a:p>
          <a:p>
            <a:pPr eaLnBrk="1" hangingPunct="1"/>
            <a:r>
              <a:rPr lang="pt-BR" sz="1600" b="1" smtClean="0">
                <a:latin typeface="Trebuchet MS" pitchFamily="34" charset="0"/>
              </a:rPr>
              <a:t>SUFRÁGIO RESTRITO </a:t>
            </a:r>
          </a:p>
          <a:p>
            <a:pPr eaLnBrk="1" hangingPunct="1"/>
            <a:r>
              <a:rPr lang="pt-BR" sz="1600" b="1" smtClean="0">
                <a:latin typeface="Trebuchet MS" pitchFamily="34" charset="0"/>
              </a:rPr>
              <a:t>Democracia Liberal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E:\Arquivos de programas\Microsoft Office\Templates\Estruturas de apresentação\Planagem.pot</Template>
  <TotalTime>2910</TotalTime>
  <Words>1256</Words>
  <Application>Microsoft Office PowerPoint</Application>
  <PresentationFormat>Apresentação na tela (4:3)</PresentationFormat>
  <Paragraphs>165</Paragraphs>
  <Slides>27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8" baseType="lpstr">
      <vt:lpstr>Times New Roman</vt:lpstr>
      <vt:lpstr>Arial</vt:lpstr>
      <vt:lpstr>Wingdings</vt:lpstr>
      <vt:lpstr>Calibri</vt:lpstr>
      <vt:lpstr>Futura Md BT</vt:lpstr>
      <vt:lpstr>Arial Black</vt:lpstr>
      <vt:lpstr>Futura XBlk BT</vt:lpstr>
      <vt:lpstr>Verdana</vt:lpstr>
      <vt:lpstr>Trebuchet MS</vt:lpstr>
      <vt:lpstr>Planagem</vt:lpstr>
      <vt:lpstr>Gráfico do CorelDRAW 10.0</vt:lpstr>
      <vt:lpstr>Slide 1</vt:lpstr>
      <vt:lpstr>REPÚBLICA</vt:lpstr>
      <vt:lpstr>DEMOCRACIA</vt:lpstr>
      <vt:lpstr>O POVO</vt:lpstr>
      <vt:lpstr>QUEM É O POVO?</vt:lpstr>
      <vt:lpstr>Slide 6</vt:lpstr>
      <vt:lpstr>Slide 7</vt:lpstr>
      <vt:lpstr>Slide 8</vt:lpstr>
      <vt:lpstr>Slide 9</vt:lpstr>
      <vt:lpstr>Slide 10</vt:lpstr>
      <vt:lpstr>Slide 11</vt:lpstr>
      <vt:lpstr>DEMOCRACIA CLÁSSICA  x  DEMOCRACIA MODERNA</vt:lpstr>
      <vt:lpstr>DEMOCRACIA CLÁSSICA  x  DEMOCRACIA MODERNA</vt:lpstr>
      <vt:lpstr>O ESTADO DEMOCRÁTICO DE DIREITO</vt:lpstr>
      <vt:lpstr>DIREITOS E GARANTIAS FUNDAMENTAIS</vt:lpstr>
      <vt:lpstr>DIREITOS E DEVERES INDIVIDUAIS E COLETIVOS</vt:lpstr>
      <vt:lpstr>DIREITOS SOCIAIS</vt:lpstr>
      <vt:lpstr>DIREITOS SOCIAIS</vt:lpstr>
      <vt:lpstr>DEMOCRACIA E DIREITOS HUMANOS</vt:lpstr>
      <vt:lpstr>REPÚBLICA E DEMOCRACIA</vt:lpstr>
      <vt:lpstr>ELEMENTOS FUNDAMENTAIS DA REPÚBLICA DEMOCRÁTICA</vt:lpstr>
      <vt:lpstr>REPÚBLICA E DEMOCRACIA</vt:lpstr>
      <vt:lpstr>Slide 23</vt:lpstr>
      <vt:lpstr>Slide 24</vt:lpstr>
      <vt:lpstr>Slide 25</vt:lpstr>
      <vt:lpstr>Slide 26</vt:lpstr>
      <vt:lpstr>Slide 27</vt:lpstr>
    </vt:vector>
  </TitlesOfParts>
  <Company>Justiça Eleitoral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TRE-RO</dc:creator>
  <cp:lastModifiedBy>012828522313</cp:lastModifiedBy>
  <cp:revision>68</cp:revision>
  <dcterms:created xsi:type="dcterms:W3CDTF">2005-04-25T20:21:07Z</dcterms:created>
  <dcterms:modified xsi:type="dcterms:W3CDTF">2014-05-30T22:26:35Z</dcterms:modified>
</cp:coreProperties>
</file>