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58" r:id="rId4"/>
    <p:sldId id="259" r:id="rId5"/>
    <p:sldId id="260" r:id="rId6"/>
    <p:sldId id="296" r:id="rId7"/>
    <p:sldId id="297" r:id="rId8"/>
    <p:sldId id="275" r:id="rId9"/>
    <p:sldId id="298" r:id="rId10"/>
    <p:sldId id="272" r:id="rId11"/>
    <p:sldId id="276" r:id="rId12"/>
    <p:sldId id="261" r:id="rId13"/>
    <p:sldId id="262" r:id="rId14"/>
    <p:sldId id="300" r:id="rId15"/>
    <p:sldId id="263" r:id="rId16"/>
    <p:sldId id="265" r:id="rId17"/>
    <p:sldId id="266" r:id="rId18"/>
    <p:sldId id="267" r:id="rId19"/>
    <p:sldId id="268" r:id="rId20"/>
    <p:sldId id="273" r:id="rId21"/>
    <p:sldId id="264" r:id="rId22"/>
    <p:sldId id="271" r:id="rId23"/>
    <p:sldId id="274" r:id="rId24"/>
    <p:sldId id="269" r:id="rId25"/>
    <p:sldId id="270" r:id="rId26"/>
    <p:sldId id="277" r:id="rId27"/>
    <p:sldId id="278" r:id="rId28"/>
    <p:sldId id="279" r:id="rId29"/>
    <p:sldId id="281" r:id="rId30"/>
    <p:sldId id="282" r:id="rId31"/>
    <p:sldId id="299" r:id="rId32"/>
    <p:sldId id="283" r:id="rId33"/>
    <p:sldId id="284" r:id="rId34"/>
    <p:sldId id="285" r:id="rId35"/>
    <p:sldId id="280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5" r:id="rId44"/>
    <p:sldId id="294" r:id="rId4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30113"/>
    <a:srgbClr val="993366"/>
    <a:srgbClr val="CC0000"/>
    <a:srgbClr val="1E08C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0929"/>
  </p:normalViewPr>
  <p:slideViewPr>
    <p:cSldViewPr>
      <p:cViewPr varScale="1">
        <p:scale>
          <a:sx n="80" d="100"/>
          <a:sy n="80" d="100"/>
        </p:scale>
        <p:origin x="-15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1027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1028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6" name="Group 1029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1030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9" name="Line 1031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0" name="Line 1032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1" name="Line 1033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2" name="Line 1034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3" name="Line 1035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4" name="Line 1036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5" name="Line 1037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6" name="Line 1038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7" name="Line 1039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8" name="Line 1040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9" name="Line 1041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" name="Line 1042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" name="Line 1043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2" name="Line 1044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3" name="Line 1045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4" name="Line 1046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5" name="Line 1047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6" name="Line 1048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7" name="Line 1049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8" name="Line 1050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9" name="Line 1051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0" name="Line 1052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1" name="Line 1053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2" name="Line 1054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3" name="Line 1055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4" name="Line 1056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5" name="Line 1057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6" name="Line 1058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7" name="Line 1059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8" name="Line 1060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49" name="Line 1061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0" name="Line 1062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" name="Line 1063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2" name="Line 1064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3" name="Line 1065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4" name="Line 1066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5" name="Line 1067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6" name="Line 1068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7" name="Line 1069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8" name="Line 1070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9" name="Line 1071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0" name="Line 1072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1" name="Line 1073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2" name="Line 1074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3" name="Line 1075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4" name="Line 1076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5" name="Line 1077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6" name="Line 1078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7" name="Line 1079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68" name="Line 1080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sp>
            <p:nvSpPr>
              <p:cNvPr id="17" name="Line 1081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6" name="Group 1082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1083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" name="Line 1084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" name="Line 1085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" name="Arc 1086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" name="Group 1087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1088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" name="Line 1089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" name="Arc 1090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sp>
        <p:nvSpPr>
          <p:cNvPr id="4163" name="Rectangle 1091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164" name="Rectangle 1092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9" name="Rectangle 109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0" name="Rectangle 109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1" name="Rectangle 109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55D9B-8D9F-49C9-88F8-CC442D3710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A39BF-B4E8-42EA-A4F4-2605E10D75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684E1-F26E-422E-B7E8-B7D52D1876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EFBD1-43F6-4C5F-A33C-DB29437DCD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8CE21-B13B-4F1D-8043-3F0968917B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46E0-F11D-453B-A328-FEAF39CD81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08D33-29E5-474D-9D4D-209E6382C9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55A9A-055D-4E76-8DD6-9F2E074EBD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5508E-29DB-4686-8927-9268B95DCB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DB127-B84E-46AA-A328-7DCDD96964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32EA-8947-4D26-8F93-5351D9967D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248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255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3077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78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79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0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1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2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6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7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8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9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91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92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9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9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9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96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97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098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0256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100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01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02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03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04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05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06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07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08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09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0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1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2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3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4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5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6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7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8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19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20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21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22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23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24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25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26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27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3128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sp>
          <p:nvSpPr>
            <p:cNvPr id="3129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130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10251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3132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133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134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sp>
        <p:nvSpPr>
          <p:cNvPr id="10243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44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137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860D1B8-E1A1-4ED4-9D5D-053D403160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om.br/imgres?q=cal%C3%A7adas+propaganda&amp;start=132&amp;hl=pt-BR&amp;biw=1280&amp;bih=539&amp;tbm=isch&amp;tbnid=DpJJTg8iWZMQbM:&amp;imgrefurl=http://www.45graus.com.br/hospital-petronila-cavalcante-costrange-pessoas,paulistana,26734.html&amp;docid=W1pVMp3w4m9w9M&amp;imgurl=http://www.45graus.com.br/userfiles/image/nova_pasta/DSC06183.JPG&amp;w=1632&amp;h=1224&amp;ei=K1DWT7vGI_Od6AHbl62vAw&amp;zoom=1&amp;iact=hc&amp;vpx=336&amp;vpy=115&amp;dur=1360&amp;hovh=194&amp;hovw=259&amp;tx=161&amp;ty=141&amp;sig=114456182140414872680&amp;page=10&amp;tbnh=151&amp;tbnw=210&amp;ndsp=17&amp;ved=1t:429,r:1,s:132,i:155" TargetMode="Externa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http://pt.wikipedia.org/wiki/" TargetMode="Externa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hyperlink" Target="http://pt.wikipedia.org/wiki/Imagem:Metropolitan_Cathedral-Porto_Alegre.jpg" TargetMode="External"/><Relationship Id="rId5" Type="http://schemas.openxmlformats.org/officeDocument/2006/relationships/image" Target="../media/image37.wmf"/><Relationship Id="rId10" Type="http://schemas.openxmlformats.org/officeDocument/2006/relationships/image" Target="../media/image39.jpeg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flammarion.files.wordpress.com/2009/06/redes_sociais1.jpg" TargetMode="External"/><Relationship Id="rId3" Type="http://schemas.openxmlformats.org/officeDocument/2006/relationships/image" Target="../media/image42.jpeg"/><Relationship Id="rId7" Type="http://schemas.openxmlformats.org/officeDocument/2006/relationships/hyperlink" Target="http://www.google.com.br/imgres?imgurl=http://flammarion.files.wordpress.com/2009/06/redes_sociais1.jpg&amp;imgrefurl=http://flammarion.wordpress.com/2009/06/30/redes-sociais-no-mundo/&amp;h=320&amp;w=450&amp;sz=61&amp;tbnid=X5rqHivPbm_xJM:&amp;tbnh=90&amp;tbnw=127&amp;prev=/images%3Fq%3Dfoto%2Bde%2Bredes%2Bsociais&amp;hl=pt-BR&amp;usg=__9EuJC8ERZ_rciK5N0tm1s6yGQGg=&amp;sa=X&amp;ei=ShAlTL68AsaMuAfb6bW3Ag&amp;ved=0CBwQ9QEwAA" TargetMode="External"/><Relationship Id="rId2" Type="http://schemas.openxmlformats.org/officeDocument/2006/relationships/hyperlink" Target="http://professordigital.files.wordpress.com/2009/04/email1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5.jpeg"/><Relationship Id="rId5" Type="http://schemas.openxmlformats.org/officeDocument/2006/relationships/hyperlink" Target="http://www.utexas.edu/cola/centers/european_studies/_files/images/Blog%20picture.jpg" TargetMode="External"/><Relationship Id="rId10" Type="http://schemas.openxmlformats.org/officeDocument/2006/relationships/hyperlink" Target="http://recados.hlera.com.br/dicas/imgs/pagina_inicial_orkut.jpg" TargetMode="External"/><Relationship Id="rId4" Type="http://schemas.openxmlformats.org/officeDocument/2006/relationships/hyperlink" Target="http://www.google.com.br/imgres?imgurl=http://www.utexas.edu/cola/centers/european_studies/_files/images/Blog%2520picture.jpg&amp;imgrefurl=http://www.utexas.edu/cola/centers/european_studies/&amp;h=346&amp;w=520&amp;sz=51&amp;tbnid=JcIsE8-Qfve5tM:&amp;tbnh=87&amp;tbnw=131&amp;prev=/images%3Fq%3Dfoto%2Bde%2Bblog&amp;hl=pt-BR&amp;usg=__ZYSY_JbByNFvL3Uh16v22G1tdGk=&amp;sa=X&amp;ei=HhAlTKPEAcmkuAfcltWxAg&amp;ved=0CB0Q9QEwAA" TargetMode="External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cdn-flac.ficfiles.com/sites/bemsimples/files/img/a/78282769/tempo-livre-como-usar-os-sinais-de-pontuacao-br.jpg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cantodosossego.tur.br/var/ezwebin_site/storage/images/fotos2/placas/2165-1-eng-GB/placas_imagelarge.jpg" TargetMode="External"/><Relationship Id="rId13" Type="http://schemas.openxmlformats.org/officeDocument/2006/relationships/hyperlink" Target="http://danielerichsen.files.wordpress.com/2009/03/revistas.jpg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hyperlink" Target="http://www.google.com.br/imgres?imgurl=http://danielerichsen.files.wordpress.com/2009/03/revistas.jpg&amp;imgrefurl=http://danielerichsen.wordpress.com/2009/03/&amp;h=340&amp;w=550&amp;sz=61&amp;tbnid=C3Ab4V-9oNju9M:&amp;tbnh=82&amp;tbnw=133&amp;prev=/images%3Fq%3Dfoto%2Bde%2Brevista&amp;hl=pt-BR&amp;usg=__U0T7nbd60H3hAwlr7LJpf5ltJhs=&amp;sa=X&amp;ei=7wYlTMj-KI2LuAf0oIC1Ag&amp;ved=0CCEQ9QEwAA" TargetMode="External"/><Relationship Id="rId2" Type="http://schemas.openxmlformats.org/officeDocument/2006/relationships/hyperlink" Target="http://arken.umb.no/~gautei/bilder/radioTV.gif" TargetMode="Externa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1.bp.blogspot.com/_brsJ6hge9gY/SdUV4P2tERI/AAAAAAAABxE/gPRuy1l8H60/s400/internet+simbolo.pn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hyperlink" Target="http://hostiliocaio.blog.uol.com.br/images/aaateresacom.jpg" TargetMode="External"/><Relationship Id="rId10" Type="http://schemas.openxmlformats.org/officeDocument/2006/relationships/hyperlink" Target="http://duascaras.globo.com/Novela/Duascaras/Home/foto/0,,14637043,00.jpg" TargetMode="External"/><Relationship Id="rId4" Type="http://schemas.openxmlformats.org/officeDocument/2006/relationships/hyperlink" Target="http://www.weno.com.br/blog/archives/jornal.gif" TargetMode="External"/><Relationship Id="rId9" Type="http://schemas.openxmlformats.org/officeDocument/2006/relationships/image" Target="../media/image10.jpeg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pt.dreamstime.com/extremidade-de-vidro-do-s-iacutembolo-do-dinheiro-do-d-oacutelar-thumb980568.jpg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fmodia.terra.com.br/portal/blog/alexandrewoolley/images/ponto_interrogacao1.jp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12291" name="Picture 4"/>
          <p:cNvPicPr>
            <a:picLocks noChangeAspect="1" noChangeArrowheads="1"/>
          </p:cNvPicPr>
          <p:nvPr>
            <p:ph type="ctr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066800"/>
            <a:ext cx="8458200" cy="5486400"/>
          </a:xfrm>
        </p:spPr>
        <p:txBody>
          <a:bodyPr/>
          <a:lstStyle/>
          <a:p>
            <a:pPr algn="ctr" eaLnBrk="1" hangingPunct="1"/>
            <a:r>
              <a:rPr lang="pt-BR" sz="26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Na propaganda eleitoral, o candidato pode se utilizar de folhetos, volantes e outros impressos?</a:t>
            </a:r>
            <a:r>
              <a:rPr lang="pt-BR" smtClean="0"/>
              <a:t> 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33600"/>
            <a:ext cx="62150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90600"/>
            <a:ext cx="8534400" cy="14478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Que caracteres deverá constar da propaganda realizada pelo candidato?</a:t>
            </a:r>
            <a:endParaRPr lang="pt-BR" sz="2800" b="1" smtClean="0">
              <a:solidFill>
                <a:srgbClr val="1E08C4"/>
              </a:solidFill>
              <a:cs typeface="Times New Roman" charset="0"/>
            </a:endParaRPr>
          </a:p>
          <a:p>
            <a:pPr eaLnBrk="1" hangingPunct="1"/>
            <a:r>
              <a:rPr lang="pt-BR" sz="1400" b="1" smtClean="0">
                <a:solidFill>
                  <a:srgbClr val="030113"/>
                </a:solidFill>
              </a:rPr>
              <a:t>               (DEPUTADO)                               (GOVERNADOR)                        (DEPUTADO)</a:t>
            </a:r>
          </a:p>
          <a:p>
            <a:pPr eaLnBrk="1" hangingPunct="1"/>
            <a:r>
              <a:rPr lang="pt-BR" sz="1400" b="1" smtClean="0">
                <a:solidFill>
                  <a:srgbClr val="030113"/>
                </a:solidFill>
              </a:rPr>
              <a:t>         </a:t>
            </a:r>
            <a:r>
              <a:rPr lang="pt-BR" sz="1600" b="1" smtClean="0">
                <a:solidFill>
                  <a:srgbClr val="030113"/>
                </a:solidFill>
              </a:rPr>
              <a:t>PARTIDO ISOLADO            PARTIDO COLIGADO         PARTIDO COLIGADO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3363913" y="4478338"/>
            <a:ext cx="232886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Times New Roman" charset="0"/>
                <a:cs typeface="Times New Roman" charset="0"/>
              </a:rPr>
              <a:t> </a:t>
            </a:r>
          </a:p>
          <a:p>
            <a:pPr eaLnBrk="0" hangingPunct="0"/>
            <a:endParaRPr lang="pt-BR">
              <a:latin typeface="Times New Roman" charset="0"/>
            </a:endParaRPr>
          </a:p>
        </p:txBody>
      </p:sp>
      <p:grpSp>
        <p:nvGrpSpPr>
          <p:cNvPr id="22533" name="Group 11"/>
          <p:cNvGrpSpPr>
            <a:grpSpLocks/>
          </p:cNvGrpSpPr>
          <p:nvPr/>
        </p:nvGrpSpPr>
        <p:grpSpPr bwMode="auto">
          <a:xfrm>
            <a:off x="609600" y="2438400"/>
            <a:ext cx="2427288" cy="3373438"/>
            <a:chOff x="-3" y="-3"/>
            <a:chExt cx="1529" cy="2125"/>
          </a:xfrm>
        </p:grpSpPr>
        <p:grpSp>
          <p:nvGrpSpPr>
            <p:cNvPr id="22552" name="Group 9"/>
            <p:cNvGrpSpPr>
              <a:grpSpLocks/>
            </p:cNvGrpSpPr>
            <p:nvPr/>
          </p:nvGrpSpPr>
          <p:grpSpPr bwMode="auto">
            <a:xfrm>
              <a:off x="0" y="0"/>
              <a:ext cx="1523" cy="2119"/>
              <a:chOff x="0" y="0"/>
              <a:chExt cx="1523" cy="2119"/>
            </a:xfrm>
          </p:grpSpPr>
          <p:sp>
            <p:nvSpPr>
              <p:cNvPr id="22554" name="Rectangle 6"/>
              <p:cNvSpPr>
                <a:spLocks noChangeArrowheads="1"/>
              </p:cNvSpPr>
              <p:nvPr/>
            </p:nvSpPr>
            <p:spPr bwMode="auto">
              <a:xfrm>
                <a:off x="28" y="0"/>
                <a:ext cx="1467" cy="2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 sz="120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/>
                <a:r>
                  <a:rPr lang="pt-BR" sz="120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/>
                <a:r>
                  <a:rPr lang="pt-BR" sz="2000" b="1">
                    <a:solidFill>
                      <a:srgbClr val="333333"/>
                    </a:solidFill>
                    <a:latin typeface="Arial Black" pitchFamily="34" charset="0"/>
                    <a:cs typeface="Times New Roman" charset="0"/>
                  </a:rPr>
                  <a:t>        - PB -</a:t>
                </a:r>
                <a:endParaRPr lang="pt-BR" sz="2000">
                  <a:cs typeface="Times New Roman" charset="0"/>
                </a:endParaRPr>
              </a:p>
              <a:p>
                <a:pPr eaLnBrk="0" hangingPunct="0"/>
                <a:r>
                  <a:rPr lang="pt-BR" sz="120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/>
                <a:r>
                  <a:rPr lang="pt-BR" sz="120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/>
                <a:r>
                  <a:rPr lang="pt-BR" sz="120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/>
                <a:r>
                  <a:rPr lang="pt-BR" sz="120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/>
                <a:r>
                  <a:rPr lang="pt-BR" sz="120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/>
                <a:r>
                  <a:rPr lang="pt-BR" sz="120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/>
                <a:r>
                  <a:rPr lang="pt-BR" sz="120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/>
                <a:r>
                  <a:rPr lang="pt-BR" sz="1100">
                    <a:latin typeface="Times New Roman" charset="0"/>
                  </a:rPr>
                  <a:t/>
                </a:r>
                <a:br>
                  <a:rPr lang="pt-BR" sz="1100">
                    <a:latin typeface="Times New Roman" charset="0"/>
                  </a:rPr>
                </a:br>
                <a:endParaRPr lang="pt-BR" sz="1200">
                  <a:latin typeface="Times New Roman" charset="0"/>
                  <a:cs typeface="Times New Roman" charset="0"/>
                </a:endParaRPr>
              </a:p>
              <a:p>
                <a:pPr eaLnBrk="0" hangingPunct="0"/>
                <a:r>
                  <a:rPr lang="pt-BR" sz="1600" b="1">
                    <a:solidFill>
                      <a:srgbClr val="333333"/>
                    </a:solidFill>
                    <a:latin typeface="Times New Roman" charset="0"/>
                    <a:cs typeface="Times New Roman" charset="0"/>
                  </a:rPr>
                  <a:t>        VOTE CERTO</a:t>
                </a:r>
              </a:p>
              <a:p>
                <a:pPr eaLnBrk="0" hangingPunct="0"/>
                <a:r>
                  <a:rPr lang="pt-BR" sz="1600" b="1">
                    <a:solidFill>
                      <a:srgbClr val="333333"/>
                    </a:solidFill>
                    <a:latin typeface="Times New Roman" charset="0"/>
                    <a:cs typeface="Times New Roman" charset="0"/>
                  </a:rPr>
                  <a:t>      VOTE NEYMAR</a:t>
                </a:r>
              </a:p>
              <a:p>
                <a:pPr algn="ctr" eaLnBrk="0" hangingPunct="0"/>
                <a:r>
                  <a:rPr lang="pt-BR" sz="1600" b="1">
                    <a:solidFill>
                      <a:srgbClr val="333333"/>
                    </a:solidFill>
                    <a:latin typeface="Times New Roman" charset="0"/>
                    <a:cs typeface="Times New Roman" charset="0"/>
                  </a:rPr>
                  <a:t>90345</a:t>
                </a:r>
              </a:p>
              <a:p>
                <a:pPr algn="ctr" eaLnBrk="0" hangingPunct="0"/>
                <a:r>
                  <a:rPr lang="pt-BR" sz="1600" b="1">
                    <a:solidFill>
                      <a:srgbClr val="333333"/>
                    </a:solidFill>
                    <a:latin typeface="Times New Roman" charset="0"/>
                    <a:cs typeface="Times New Roman" charset="0"/>
                  </a:rPr>
                  <a:t>CPF/CNPJ</a:t>
                </a:r>
                <a:endParaRPr lang="pt-BR">
                  <a:latin typeface="Times New Roman" charset="0"/>
                </a:endParaRPr>
              </a:p>
            </p:txBody>
          </p:sp>
          <p:sp>
            <p:nvSpPr>
              <p:cNvPr id="22555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23" cy="2119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</p:grpSp>
        <p:sp>
          <p:nvSpPr>
            <p:cNvPr id="22553" name="Rectangle 10"/>
            <p:cNvSpPr>
              <a:spLocks noChangeArrowheads="1"/>
            </p:cNvSpPr>
            <p:nvPr/>
          </p:nvSpPr>
          <p:spPr bwMode="auto">
            <a:xfrm>
              <a:off x="-3" y="-3"/>
              <a:ext cx="1529" cy="2125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22534" name="Text Box 12"/>
          <p:cNvSpPr txBox="1">
            <a:spLocks noChangeArrowheads="1"/>
          </p:cNvSpPr>
          <p:nvPr/>
        </p:nvSpPr>
        <p:spPr bwMode="auto">
          <a:xfrm>
            <a:off x="1066800" y="1844675"/>
            <a:ext cx="7392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22535" name="Group 20"/>
          <p:cNvGrpSpPr>
            <a:grpSpLocks/>
          </p:cNvGrpSpPr>
          <p:nvPr/>
        </p:nvGrpSpPr>
        <p:grpSpPr bwMode="auto">
          <a:xfrm>
            <a:off x="3348038" y="2420938"/>
            <a:ext cx="2571750" cy="3384550"/>
            <a:chOff x="-3" y="-3"/>
            <a:chExt cx="1529" cy="2338"/>
          </a:xfrm>
        </p:grpSpPr>
        <p:grpSp>
          <p:nvGrpSpPr>
            <p:cNvPr id="22546" name="Group 18"/>
            <p:cNvGrpSpPr>
              <a:grpSpLocks/>
            </p:cNvGrpSpPr>
            <p:nvPr/>
          </p:nvGrpSpPr>
          <p:grpSpPr bwMode="auto">
            <a:xfrm>
              <a:off x="0" y="0"/>
              <a:ext cx="1523" cy="2332"/>
              <a:chOff x="0" y="0"/>
              <a:chExt cx="1523" cy="2332"/>
            </a:xfrm>
          </p:grpSpPr>
          <p:grpSp>
            <p:nvGrpSpPr>
              <p:cNvPr id="22548" name="Group 16"/>
              <p:cNvGrpSpPr>
                <a:grpSpLocks/>
              </p:cNvGrpSpPr>
              <p:nvPr/>
            </p:nvGrpSpPr>
            <p:grpSpPr bwMode="auto">
              <a:xfrm>
                <a:off x="28" y="0"/>
                <a:ext cx="1467" cy="2290"/>
                <a:chOff x="0" y="1677"/>
                <a:chExt cx="1467" cy="2290"/>
              </a:xfrm>
            </p:grpSpPr>
            <p:sp>
              <p:nvSpPr>
                <p:cNvPr id="22550" name="Rectangle 14"/>
                <p:cNvSpPr>
                  <a:spLocks noChangeArrowheads="1"/>
                </p:cNvSpPr>
                <p:nvPr/>
              </p:nvSpPr>
              <p:spPr bwMode="auto">
                <a:xfrm>
                  <a:off x="0" y="1677"/>
                  <a:ext cx="1467" cy="4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eaLnBrk="0" hangingPunct="0"/>
                  <a:endParaRPr lang="pt-BR">
                    <a:latin typeface="Times New Roman" charset="0"/>
                  </a:endParaRPr>
                </a:p>
              </p:txBody>
            </p:sp>
            <p:sp>
              <p:nvSpPr>
                <p:cNvPr id="22551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1724"/>
                  <a:ext cx="1467" cy="2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bIns="0">
                  <a:spAutoFit/>
                </a:bodyPr>
                <a:lstStyle/>
                <a:p>
                  <a:pPr algn="ctr"/>
                  <a:r>
                    <a:rPr lang="pt-BR" sz="2000" b="1">
                      <a:solidFill>
                        <a:srgbClr val="FF6600"/>
                      </a:solidFill>
                      <a:latin typeface="Times New Roman" charset="0"/>
                      <a:cs typeface="Times New Roman" charset="0"/>
                    </a:rPr>
                    <a:t>UNIDOS PELO BEM</a:t>
                  </a:r>
                </a:p>
                <a:p>
                  <a:pPr algn="ctr" eaLnBrk="0" hangingPunct="0"/>
                  <a:r>
                    <a:rPr lang="pt-BR" sz="1200" b="1">
                      <a:solidFill>
                        <a:srgbClr val="FF6600"/>
                      </a:solidFill>
                      <a:cs typeface="Times New Roman" charset="0"/>
                    </a:rPr>
                    <a:t>(A, B, C e E)</a:t>
                  </a:r>
                  <a:endParaRPr lang="pt-BR" sz="1200"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algn="ctr" eaLnBrk="0" hangingPunct="0"/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algn="ctr" eaLnBrk="0" hangingPunct="0"/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algn="ctr" eaLnBrk="0" hangingPunct="0"/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algn="ctr" eaLnBrk="0" hangingPunct="0"/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algn="ctr" eaLnBrk="0" hangingPunct="0"/>
                  <a:endParaRPr lang="pt-BR" sz="1200" b="1">
                    <a:solidFill>
                      <a:srgbClr val="993300"/>
                    </a:solidFill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endParaRPr lang="pt-BR" sz="1200" b="1">
                    <a:solidFill>
                      <a:srgbClr val="993300"/>
                    </a:solidFill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endParaRPr lang="pt-BR" sz="1200" b="1">
                    <a:solidFill>
                      <a:srgbClr val="993300"/>
                    </a:solidFill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endParaRPr lang="pt-BR" sz="1200" b="1">
                    <a:solidFill>
                      <a:srgbClr val="993300"/>
                    </a:solidFill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r>
                    <a:rPr lang="pt-BR" sz="1600" b="1">
                      <a:solidFill>
                        <a:srgbClr val="993300"/>
                      </a:solidFill>
                      <a:latin typeface="Times New Roman" charset="0"/>
                      <a:cs typeface="Times New Roman" charset="0"/>
                    </a:rPr>
                    <a:t>VOTE EM MIM</a:t>
                  </a:r>
                </a:p>
                <a:p>
                  <a:pPr algn="ctr" eaLnBrk="0" hangingPunct="0"/>
                  <a:r>
                    <a:rPr lang="pt-BR" sz="1600" b="1">
                      <a:solidFill>
                        <a:srgbClr val="993300"/>
                      </a:solidFill>
                      <a:latin typeface="Times New Roman" charset="0"/>
                      <a:cs typeface="Times New Roman" charset="0"/>
                    </a:rPr>
                    <a:t>GANSO 70</a:t>
                  </a:r>
                </a:p>
                <a:p>
                  <a:pPr algn="ctr" eaLnBrk="0" hangingPunct="0"/>
                  <a:r>
                    <a:rPr lang="pt-BR" sz="1200" b="1">
                      <a:solidFill>
                        <a:srgbClr val="993300"/>
                      </a:solidFill>
                      <a:latin typeface="Times New Roman" charset="0"/>
                      <a:cs typeface="Times New Roman" charset="0"/>
                    </a:rPr>
                    <a:t>VICE – KAKÁ</a:t>
                  </a:r>
                </a:p>
              </p:txBody>
            </p:sp>
          </p:grpSp>
          <p:sp>
            <p:nvSpPr>
              <p:cNvPr id="22549" name="Rectangle 1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23" cy="233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</p:grpSp>
        <p:sp>
          <p:nvSpPr>
            <p:cNvPr id="22547" name="Rectangle 19"/>
            <p:cNvSpPr>
              <a:spLocks noChangeArrowheads="1"/>
            </p:cNvSpPr>
            <p:nvPr/>
          </p:nvSpPr>
          <p:spPr bwMode="auto">
            <a:xfrm>
              <a:off x="-3" y="-3"/>
              <a:ext cx="1529" cy="2338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22536" name="Group 30"/>
          <p:cNvGrpSpPr>
            <a:grpSpLocks/>
          </p:cNvGrpSpPr>
          <p:nvPr/>
        </p:nvGrpSpPr>
        <p:grpSpPr bwMode="auto">
          <a:xfrm>
            <a:off x="6084888" y="2438400"/>
            <a:ext cx="2438400" cy="3435350"/>
            <a:chOff x="-3" y="-3"/>
            <a:chExt cx="1529" cy="2359"/>
          </a:xfrm>
        </p:grpSpPr>
        <p:grpSp>
          <p:nvGrpSpPr>
            <p:cNvPr id="22540" name="Group 31"/>
            <p:cNvGrpSpPr>
              <a:grpSpLocks/>
            </p:cNvGrpSpPr>
            <p:nvPr/>
          </p:nvGrpSpPr>
          <p:grpSpPr bwMode="auto">
            <a:xfrm>
              <a:off x="-3" y="0"/>
              <a:ext cx="1526" cy="2356"/>
              <a:chOff x="-3" y="0"/>
              <a:chExt cx="1526" cy="2356"/>
            </a:xfrm>
          </p:grpSpPr>
          <p:grpSp>
            <p:nvGrpSpPr>
              <p:cNvPr id="22542" name="Group 32"/>
              <p:cNvGrpSpPr>
                <a:grpSpLocks/>
              </p:cNvGrpSpPr>
              <p:nvPr/>
            </p:nvGrpSpPr>
            <p:grpSpPr bwMode="auto">
              <a:xfrm>
                <a:off x="-3" y="1"/>
                <a:ext cx="1498" cy="2355"/>
                <a:chOff x="-31" y="1678"/>
                <a:chExt cx="1498" cy="2355"/>
              </a:xfrm>
            </p:grpSpPr>
            <p:sp>
              <p:nvSpPr>
                <p:cNvPr id="22544" name="Rectangle 33"/>
                <p:cNvSpPr>
                  <a:spLocks noChangeArrowheads="1"/>
                </p:cNvSpPr>
                <p:nvPr/>
              </p:nvSpPr>
              <p:spPr bwMode="auto">
                <a:xfrm>
                  <a:off x="0" y="1678"/>
                  <a:ext cx="1467" cy="4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eaLnBrk="0" hangingPunct="0"/>
                  <a:endParaRPr lang="pt-BR">
                    <a:latin typeface="Times New Roman" charset="0"/>
                  </a:endParaRPr>
                </a:p>
              </p:txBody>
            </p:sp>
            <p:sp>
              <p:nvSpPr>
                <p:cNvPr id="22545" name="Rectangle 34"/>
                <p:cNvSpPr>
                  <a:spLocks noChangeArrowheads="1"/>
                </p:cNvSpPr>
                <p:nvPr/>
              </p:nvSpPr>
              <p:spPr bwMode="auto">
                <a:xfrm>
                  <a:off x="-31" y="1761"/>
                  <a:ext cx="1467" cy="2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bIns="0">
                  <a:spAutoFit/>
                </a:bodyPr>
                <a:lstStyle/>
                <a:p>
                  <a:pPr algn="ctr"/>
                  <a:r>
                    <a:rPr lang="pt-BR" sz="2000" b="1">
                      <a:solidFill>
                        <a:srgbClr val="FF6600"/>
                      </a:solidFill>
                      <a:latin typeface="Times New Roman" charset="0"/>
                      <a:cs typeface="Times New Roman" charset="0"/>
                    </a:rPr>
                    <a:t>UNIDOS PARA O FUTURO</a:t>
                  </a:r>
                </a:p>
                <a:p>
                  <a:pPr algn="ctr" eaLnBrk="0" hangingPunct="0"/>
                  <a:r>
                    <a:rPr lang="pt-BR" sz="2000" b="1">
                      <a:solidFill>
                        <a:srgbClr val="FF6600"/>
                      </a:solidFill>
                      <a:cs typeface="Times New Roman" charset="0"/>
                    </a:rPr>
                    <a:t>(A)</a:t>
                  </a:r>
                  <a:endParaRPr lang="pt-BR" sz="2000"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algn="ctr" eaLnBrk="0" hangingPunct="0"/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algn="ctr" eaLnBrk="0" hangingPunct="0"/>
                  <a:endParaRPr lang="pt-BR" sz="1200"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endParaRPr lang="pt-BR" sz="1200"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r>
                    <a:rPr lang="pt-BR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algn="ctr" eaLnBrk="0" hangingPunct="0"/>
                  <a:endParaRPr lang="pt-BR" sz="1200" b="1">
                    <a:solidFill>
                      <a:srgbClr val="993300"/>
                    </a:solidFill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endParaRPr lang="pt-BR" sz="1200" b="1">
                    <a:solidFill>
                      <a:srgbClr val="993300"/>
                    </a:solidFill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endParaRPr lang="pt-BR" sz="1200" b="1">
                    <a:solidFill>
                      <a:srgbClr val="993300"/>
                    </a:solidFill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endParaRPr lang="pt-BR" sz="1200" b="1">
                    <a:solidFill>
                      <a:srgbClr val="993300"/>
                    </a:solidFill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endParaRPr lang="pt-BR" sz="1200" b="1">
                    <a:solidFill>
                      <a:srgbClr val="993300"/>
                    </a:solidFill>
                    <a:latin typeface="Times New Roman" charset="0"/>
                    <a:cs typeface="Times New Roman" charset="0"/>
                  </a:endParaRPr>
                </a:p>
                <a:p>
                  <a:pPr algn="ctr" eaLnBrk="0" hangingPunct="0"/>
                  <a:r>
                    <a:rPr lang="pt-BR" sz="1600" b="1">
                      <a:solidFill>
                        <a:srgbClr val="993300"/>
                      </a:solidFill>
                      <a:latin typeface="Times New Roman" charset="0"/>
                      <a:cs typeface="Times New Roman" charset="0"/>
                    </a:rPr>
                    <a:t>VOTE MANO</a:t>
                  </a:r>
                </a:p>
                <a:p>
                  <a:pPr algn="ctr" eaLnBrk="0" hangingPunct="0"/>
                  <a:r>
                    <a:rPr lang="pt-BR" sz="1600" b="1">
                      <a:solidFill>
                        <a:srgbClr val="993300"/>
                      </a:solidFill>
                      <a:latin typeface="Times New Roman" charset="0"/>
                      <a:cs typeface="Times New Roman" charset="0"/>
                    </a:rPr>
                    <a:t>80123</a:t>
                  </a:r>
                </a:p>
              </p:txBody>
            </p:sp>
          </p:grpSp>
          <p:sp>
            <p:nvSpPr>
              <p:cNvPr id="22543" name="Rectangle 3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23" cy="235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pt-BR"/>
              </a:p>
            </p:txBody>
          </p:sp>
        </p:grpSp>
        <p:sp>
          <p:nvSpPr>
            <p:cNvPr id="22541" name="Rectangle 36"/>
            <p:cNvSpPr>
              <a:spLocks noChangeArrowheads="1"/>
            </p:cNvSpPr>
            <p:nvPr/>
          </p:nvSpPr>
          <p:spPr bwMode="auto">
            <a:xfrm>
              <a:off x="-3" y="-3"/>
              <a:ext cx="1529" cy="2358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pic>
        <p:nvPicPr>
          <p:cNvPr id="22537" name="Imagem 31" descr="neymar santos flick 60 Neymar vai ser pa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3284538"/>
            <a:ext cx="10810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il_fi" descr="http://portalbraganca.com.br/esporte/wp-content/uploads/2012/05/PH-Gan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500438"/>
            <a:ext cx="20891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il_fi" descr="http://trivela.uol.com.br/media/images/large/2011/12/07/img-16805-mano-menezes-falou-sobre-formacao-de-jogadores-no-bras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3716338"/>
            <a:ext cx="187166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algn="ctr" eaLnBrk="1" hangingPunct="1"/>
            <a:r>
              <a:rPr lang="pt-BR" sz="26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Pode ocorrer propaganda eleitoral por meio de pichação ou inscrição a tinta, ou mediante faixas, cartazes e placas?</a:t>
            </a:r>
            <a:r>
              <a:rPr lang="pt-BR" sz="2800" smtClean="0">
                <a:solidFill>
                  <a:srgbClr val="1E08C4"/>
                </a:solidFill>
              </a:rPr>
              <a:t> 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124200" y="2362200"/>
          <a:ext cx="3419475" cy="4248150"/>
        </p:xfrm>
        <a:graphic>
          <a:graphicData uri="http://schemas.openxmlformats.org/presentationml/2006/ole">
            <p:oleObj spid="_x0000_s1026" name="Imagem de bitmap" r:id="rId3" imgW="3419952" imgH="4247619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>
            <p:ph type="subTitle" idx="1"/>
          </p:nvPr>
        </p:nvGraphicFramePr>
        <p:xfrm>
          <a:off x="228600" y="1371600"/>
          <a:ext cx="4219575" cy="4724400"/>
        </p:xfrm>
        <a:graphic>
          <a:graphicData uri="http://schemas.openxmlformats.org/presentationml/2006/ole">
            <p:oleObj spid="_x0000_s2050" name="Imagem de bitmap" r:id="rId3" imgW="4210638" imgH="4715533" progId="Paint.Picture">
              <p:embed/>
            </p:oleObj>
          </a:graphicData>
        </a:graphic>
      </p:graphicFrame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4572000" y="1143000"/>
          <a:ext cx="2286000" cy="1692275"/>
        </p:xfrm>
        <a:graphic>
          <a:graphicData uri="http://schemas.openxmlformats.org/presentationml/2006/ole">
            <p:oleObj spid="_x0000_s2051" name="Imagem de bitmap" r:id="rId4" imgW="1980952" imgH="1467055" progId="Paint.Picture">
              <p:embed/>
            </p:oleObj>
          </a:graphicData>
        </a:graphic>
      </p:graphicFrame>
      <p:graphicFrame>
        <p:nvGraphicFramePr>
          <p:cNvPr id="2052" name="Object 8"/>
          <p:cNvGraphicFramePr>
            <a:graphicFrameLocks noChangeAspect="1"/>
          </p:cNvGraphicFramePr>
          <p:nvPr/>
        </p:nvGraphicFramePr>
        <p:xfrm>
          <a:off x="6896100" y="1524000"/>
          <a:ext cx="2247900" cy="2238375"/>
        </p:xfrm>
        <a:graphic>
          <a:graphicData uri="http://schemas.openxmlformats.org/presentationml/2006/ole">
            <p:oleObj spid="_x0000_s2052" name="Imagem de bitmap" r:id="rId5" imgW="2247619" imgH="1552792" progId="Paint.Picture">
              <p:embed/>
            </p:oleObj>
          </a:graphicData>
        </a:graphic>
      </p:graphicFrame>
      <p:graphicFrame>
        <p:nvGraphicFramePr>
          <p:cNvPr id="2053" name="Object 10"/>
          <p:cNvGraphicFramePr>
            <a:graphicFrameLocks noChangeAspect="1"/>
          </p:cNvGraphicFramePr>
          <p:nvPr/>
        </p:nvGraphicFramePr>
        <p:xfrm>
          <a:off x="4495800" y="3048000"/>
          <a:ext cx="2438400" cy="1441450"/>
        </p:xfrm>
        <a:graphic>
          <a:graphicData uri="http://schemas.openxmlformats.org/presentationml/2006/ole">
            <p:oleObj spid="_x0000_s2053" name="Imagem de bitmap" r:id="rId6" imgW="1980952" imgH="1171429" progId="Paint.Picture">
              <p:embed/>
            </p:oleObj>
          </a:graphicData>
        </a:graphic>
      </p:graphicFrame>
      <p:graphicFrame>
        <p:nvGraphicFramePr>
          <p:cNvPr id="2054" name="Object 11"/>
          <p:cNvGraphicFramePr>
            <a:graphicFrameLocks noChangeAspect="1"/>
          </p:cNvGraphicFramePr>
          <p:nvPr/>
        </p:nvGraphicFramePr>
        <p:xfrm>
          <a:off x="6934200" y="4343400"/>
          <a:ext cx="2209800" cy="1704975"/>
        </p:xfrm>
        <a:graphic>
          <a:graphicData uri="http://schemas.openxmlformats.org/presentationml/2006/ole">
            <p:oleObj spid="_x0000_s2054" name="Imagem de bitmap" r:id="rId7" imgW="2010056" imgH="1448002" progId="Paint.Picture">
              <p:embed/>
            </p:oleObj>
          </a:graphicData>
        </a:graphic>
      </p:graphicFrame>
      <p:graphicFrame>
        <p:nvGraphicFramePr>
          <p:cNvPr id="2055" name="Object 13"/>
          <p:cNvGraphicFramePr>
            <a:graphicFrameLocks noChangeAspect="1"/>
          </p:cNvGraphicFramePr>
          <p:nvPr/>
        </p:nvGraphicFramePr>
        <p:xfrm>
          <a:off x="4572000" y="4572000"/>
          <a:ext cx="2286000" cy="2057400"/>
        </p:xfrm>
        <a:graphic>
          <a:graphicData uri="http://schemas.openxmlformats.org/presentationml/2006/ole">
            <p:oleObj spid="_x0000_s2055" name="Imagem de bitmap" r:id="rId8" imgW="1800476" imgH="1666667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0" y="981075"/>
            <a:ext cx="8610600" cy="3095625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pt-BR" sz="26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	Pode ocorrer propaganda eleitoral em objetos não fixos, como cavaletes, bonecos, placas, estandartes, cartazes, faixas, bandeiras e assemelhados?</a:t>
            </a:r>
            <a:endParaRPr lang="pt-BR" sz="2600" smtClean="0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23556" name="il_fi" descr="http://genesis.brasilportais.com.br/webroot/img/arquivos/cavalete_novo_tarja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7813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il_fi" descr="http://1.bp.blogspot.com/_HzATSVRLN8A/TJfrfG0L2CI/AAAAAAAAB4c/VgmN7IxSrC0/s1600/Propaaganda+pol%C3%ADtica+-+briga+por+espa%C3%A7o+na+rotar%C3%B3ria+10-9-2010+12-32-09+2048x1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4724400"/>
            <a:ext cx="24892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http://t1.gstatic.com/images?q=tbn:ANd9GcS-_LcoXSq9N7sSV9b_1ntW5VVQCVOO_tFmBE_8Hw6ofyyxhg3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2781300"/>
            <a:ext cx="2311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rg_hi" descr="http://t1.gstatic.com/images?q=tbn:ANd9GcSXb1ueaSSJ3T50M2AO9ZzEibmKNossQ3TZAyopoT5UI6iOOXugN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457200" y="914400"/>
            <a:ext cx="8382000" cy="5715000"/>
          </a:xfrm>
        </p:spPr>
        <p:txBody>
          <a:bodyPr/>
          <a:lstStyle/>
          <a:p>
            <a:pPr eaLnBrk="1" hangingPunct="1"/>
            <a:r>
              <a:rPr lang="pt-BR" smtClean="0">
                <a:solidFill>
                  <a:srgbClr val="666666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24580" name="Picture 1031" descr="luziilandia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700213"/>
            <a:ext cx="7345362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tângulo 6"/>
          <p:cNvSpPr>
            <a:spLocks noChangeArrowheads="1"/>
          </p:cNvSpPr>
          <p:nvPr/>
        </p:nvSpPr>
        <p:spPr bwMode="auto">
          <a:xfrm>
            <a:off x="611188" y="908050"/>
            <a:ext cx="8064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1E08C4"/>
                </a:solidFill>
                <a:latin typeface="Arial" charset="0"/>
                <a:cs typeface="Arial" charset="0"/>
              </a:rPr>
              <a:t>E em bem particular?</a:t>
            </a:r>
            <a:r>
              <a:rPr lang="pt-BR">
                <a:solidFill>
                  <a:srgbClr val="1E08C4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90600"/>
            <a:ext cx="8382000" cy="5562600"/>
          </a:xfrm>
        </p:spPr>
        <p:txBody>
          <a:bodyPr/>
          <a:lstStyle/>
          <a:p>
            <a:pPr algn="ctr" eaLnBrk="1" hangingPunct="1"/>
            <a:r>
              <a:rPr lang="pt-BR" sz="26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Se o candidato desejar realizar comício ou algum ato público de propaganda, em local aberto ou fechado, dependerá de autorização da polícia? 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7543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90600"/>
            <a:ext cx="8610600" cy="55626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É possível a realização de propaganda por meio de alto-falantes ou amplificadores de som?</a:t>
            </a:r>
            <a:r>
              <a:rPr lang="pt-BR" smtClean="0"/>
              <a:t> 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/>
        </p:nvGraphicFramePr>
        <p:xfrm>
          <a:off x="1905000" y="2133600"/>
          <a:ext cx="4724400" cy="4400550"/>
        </p:xfrm>
        <a:graphic>
          <a:graphicData uri="http://schemas.openxmlformats.org/presentationml/2006/ole">
            <p:oleObj spid="_x0000_s3074" name="Imagem de bitmap" r:id="rId3" imgW="3057143" imgH="4401164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90600"/>
            <a:ext cx="8686800" cy="3962400"/>
          </a:xfrm>
        </p:spPr>
        <p:txBody>
          <a:bodyPr/>
          <a:lstStyle/>
          <a:p>
            <a:pPr algn="ctr" eaLnBrk="1" hangingPunct="1"/>
            <a:r>
              <a:rPr lang="pt-BR" sz="26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Em que locais não é possível fazer propaganda por meio de alto-falantes e amplificadores de som?</a:t>
            </a:r>
            <a:endParaRPr lang="pt-BR" sz="2600" smtClean="0">
              <a:solidFill>
                <a:srgbClr val="1E08C4"/>
              </a:solidFill>
              <a:cs typeface="Times New Roman" charset="0"/>
            </a:endParaRPr>
          </a:p>
          <a:p>
            <a:pPr eaLnBrk="1" hangingPunct="1"/>
            <a:endParaRPr lang="pt-BR" sz="2600" smtClean="0">
              <a:solidFill>
                <a:srgbClr val="1E08C4"/>
              </a:solidFill>
            </a:endParaRPr>
          </a:p>
        </p:txBody>
      </p:sp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-220663" y="2713038"/>
            <a:ext cx="9144001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4105" name="Rectangle 12"/>
          <p:cNvSpPr>
            <a:spLocks noChangeArrowheads="1"/>
          </p:cNvSpPr>
          <p:nvPr/>
        </p:nvSpPr>
        <p:spPr bwMode="auto">
          <a:xfrm>
            <a:off x="-220663" y="2713038"/>
            <a:ext cx="9144001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aphicFrame>
        <p:nvGraphicFramePr>
          <p:cNvPr id="14355" name="Object 19"/>
          <p:cNvGraphicFramePr>
            <a:graphicFrameLocks noChangeAspect="1"/>
          </p:cNvGraphicFramePr>
          <p:nvPr/>
        </p:nvGraphicFramePr>
        <p:xfrm>
          <a:off x="228600" y="2286000"/>
          <a:ext cx="2190750" cy="1828800"/>
        </p:xfrm>
        <a:graphic>
          <a:graphicData uri="http://schemas.openxmlformats.org/presentationml/2006/ole">
            <p:oleObj spid="_x0000_s4098" name="Imagem de bitmap" r:id="rId4" imgW="1333333" imgH="1000000" progId="Paint.Picture">
              <p:embed/>
            </p:oleObj>
          </a:graphicData>
        </a:graphic>
      </p:graphicFrame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981200"/>
            <a:ext cx="2995613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23" descr="200px-Metropolitan_Cathedral-Porto_Alegre">
            <a:hlinkClick r:id="rId6" tooltip="Metropolitan Cathedral-Porto Alegre.jpg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495800"/>
            <a:ext cx="2286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61" name="Object 25"/>
          <p:cNvGraphicFramePr>
            <a:graphicFrameLocks noChangeAspect="1"/>
          </p:cNvGraphicFramePr>
          <p:nvPr/>
        </p:nvGraphicFramePr>
        <p:xfrm>
          <a:off x="5486400" y="4343400"/>
          <a:ext cx="3190875" cy="2071688"/>
        </p:xfrm>
        <a:graphic>
          <a:graphicData uri="http://schemas.openxmlformats.org/presentationml/2006/ole">
            <p:oleObj spid="_x0000_s4099" name="Imagem de bitmap" r:id="rId8" imgW="3419952" imgH="2219635" progId="Paint.Picture">
              <p:embed/>
            </p:oleObj>
          </a:graphicData>
        </a:graphic>
      </p:graphicFrame>
      <p:graphicFrame>
        <p:nvGraphicFramePr>
          <p:cNvPr id="14365" name="Object 29"/>
          <p:cNvGraphicFramePr>
            <a:graphicFrameLocks noChangeAspect="1"/>
          </p:cNvGraphicFramePr>
          <p:nvPr/>
        </p:nvGraphicFramePr>
        <p:xfrm>
          <a:off x="2895600" y="4419600"/>
          <a:ext cx="2247900" cy="1905000"/>
        </p:xfrm>
        <a:graphic>
          <a:graphicData uri="http://schemas.openxmlformats.org/presentationml/2006/ole">
            <p:oleObj spid="_x0000_s4100" name="Imagem de bitmap" r:id="rId9" imgW="2247619" imgH="1552792" progId="Paint.Picture">
              <p:embed/>
            </p:oleObj>
          </a:graphicData>
        </a:graphic>
      </p:graphicFrame>
      <p:pic>
        <p:nvPicPr>
          <p:cNvPr id="4108" name="Picture 34" descr="tr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33675" y="2286000"/>
            <a:ext cx="26003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90600"/>
            <a:ext cx="8458200" cy="55626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O candidato ainda pode realizar os famosos “showmícios”?</a:t>
            </a:r>
            <a:r>
              <a:rPr lang="pt-BR" sz="2800" b="1" smtClean="0">
                <a:solidFill>
                  <a:srgbClr val="1E08C4"/>
                </a:solidFill>
              </a:rPr>
              <a:t> 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7150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57200"/>
            <a:ext cx="7772400" cy="762000"/>
          </a:xfrm>
        </p:spPr>
        <p:txBody>
          <a:bodyPr/>
          <a:lstStyle/>
          <a:p>
            <a:pPr eaLnBrk="1" hangingPunct="1"/>
            <a:r>
              <a:rPr lang="pt-BR" b="1" smtClean="0"/>
              <a:t>PROPAGANDA ELEITORAL</a:t>
            </a:r>
          </a:p>
        </p:txBody>
      </p:sp>
      <p:sp>
        <p:nvSpPr>
          <p:cNvPr id="133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1659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14400"/>
            <a:ext cx="8458200" cy="4148138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O candidato pode estampar sua propaganda em “outdoors” pela cidade?</a:t>
            </a:r>
            <a:r>
              <a:rPr lang="pt-BR" smtClean="0"/>
              <a:t> 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27652" name="Picture 10" descr="http://4.bp.blogspot.com/-KaAf-IBGrIo/Tt6iuyRCvZI/AAAAAAAAByg/flrgZ-a2SIM/s400/Outdoor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205038"/>
            <a:ext cx="561657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90600"/>
            <a:ext cx="8610600" cy="57150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</a:rPr>
              <a:t>Pode ser realizada propaganda na internet?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3371850" y="2528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3371850" y="2528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28678" name="Picture 11" descr="Ver imagem em tamanho grand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628775"/>
            <a:ext cx="2079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AutoShape 13" descr="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900488" y="2981325"/>
            <a:ext cx="13430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8680" name="Picture 15" descr="Ver imagem em tamanho grand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1724025"/>
            <a:ext cx="23764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AutoShape 17" descr="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3943350" y="2981325"/>
            <a:ext cx="1257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8682" name="Picture 19" descr="Ver imagem em tamanho grand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725" y="4149725"/>
            <a:ext cx="266382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21" descr="Ver imagem em tamanho grande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613" y="4221163"/>
            <a:ext cx="22320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14400"/>
            <a:ext cx="8610600" cy="4148138"/>
          </a:xfrm>
        </p:spPr>
        <p:txBody>
          <a:bodyPr/>
          <a:lstStyle/>
          <a:p>
            <a:pPr algn="ctr" eaLnBrk="1" hangingPunct="1"/>
            <a:r>
              <a:rPr lang="pt-BR" sz="26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O candidato pode fazer doações de bens ou valores aos eleitores durante a campanha eleitoral, mesmo que sejam apenas broches ou camisetas?</a:t>
            </a:r>
            <a:r>
              <a:rPr lang="pt-BR" smtClean="0"/>
              <a:t> 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38400"/>
            <a:ext cx="624840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90600"/>
            <a:ext cx="8534400" cy="4419600"/>
          </a:xfrm>
        </p:spPr>
        <p:txBody>
          <a:bodyPr/>
          <a:lstStyle/>
          <a:p>
            <a:pPr algn="ctr" eaLnBrk="1" hangingPunct="1"/>
            <a:r>
              <a:rPr lang="pt-BR" sz="26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Na campanha do candidato, é possível a utilização de símbolos associados ou assemelhados aos que são empregados pelos órgãos públicos?</a:t>
            </a:r>
            <a:r>
              <a:rPr lang="pt-BR" smtClean="0"/>
              <a:t> 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1981200" y="2286000"/>
          <a:ext cx="4267200" cy="4267200"/>
        </p:xfrm>
        <a:graphic>
          <a:graphicData uri="http://schemas.openxmlformats.org/presentationml/2006/ole">
            <p:oleObj spid="_x0000_s5122" name="Imagem de bitmap" r:id="rId3" imgW="1695687" imgH="2476190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14400"/>
            <a:ext cx="8305800" cy="57912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É possível a propaganda eleitoral no dia da eleição?</a:t>
            </a:r>
            <a:r>
              <a:rPr lang="pt-BR" sz="2800" smtClean="0">
                <a:solidFill>
                  <a:srgbClr val="1E08C4"/>
                </a:solidFill>
              </a:rPr>
              <a:t> </a:t>
            </a: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28800"/>
            <a:ext cx="6477000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90600"/>
            <a:ext cx="8458200" cy="4071938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É permitido utilizar a “cola” previamente formada para votar?</a:t>
            </a:r>
            <a:r>
              <a:rPr lang="pt-BR" smtClean="0"/>
              <a:t> 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81200"/>
            <a:ext cx="55626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14400"/>
            <a:ext cx="8610600" cy="4148138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O que é captação ilícita de sufrágio?</a:t>
            </a:r>
            <a:r>
              <a:rPr lang="pt-BR" smtClean="0"/>
              <a:t> 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905000"/>
            <a:ext cx="4343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90600"/>
            <a:ext cx="8610600" cy="4071938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O que acontece com o candidato que pratica a captação ilícita de sufrágio?</a:t>
            </a:r>
            <a:r>
              <a:rPr lang="pt-BR" smtClean="0"/>
              <a:t> 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152400" y="2209800"/>
          <a:ext cx="8724900" cy="4130675"/>
        </p:xfrm>
        <a:graphic>
          <a:graphicData uri="http://schemas.openxmlformats.org/presentationml/2006/ole">
            <p:oleObj spid="_x0000_s6146" name="Imagem de bitmap" r:id="rId3" imgW="6477904" imgH="3067478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990600"/>
            <a:ext cx="8534400" cy="4071938"/>
          </a:xfrm>
        </p:spPr>
        <p:txBody>
          <a:bodyPr/>
          <a:lstStyle/>
          <a:p>
            <a:pPr algn="ctr" eaLnBrk="1" hangingPunct="1"/>
            <a:endParaRPr lang="pt-BR" sz="2600" b="1" smtClean="0">
              <a:solidFill>
                <a:srgbClr val="1E08C4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pt-BR" sz="2600" b="1" smtClean="0">
              <a:solidFill>
                <a:srgbClr val="1E08C4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pt-BR" sz="2600" b="1" smtClean="0">
              <a:solidFill>
                <a:srgbClr val="1E08C4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Mas o que acontece quando, ao invés de os próprios candidatos comprarem votos, outras pessoas comprem votos para eles?</a:t>
            </a:r>
            <a:r>
              <a:rPr lang="pt-BR" sz="2800" b="1" smtClean="0"/>
              <a:t> 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14400"/>
            <a:ext cx="8610600" cy="57912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Até quando é possível a realização de propaganda eleitoral?</a:t>
            </a:r>
            <a:r>
              <a:rPr lang="pt-BR" sz="2800" smtClean="0">
                <a:solidFill>
                  <a:srgbClr val="1E08C4"/>
                </a:solidFill>
              </a:rPr>
              <a:t> </a:t>
            </a:r>
          </a:p>
          <a:p>
            <a:pPr algn="just" eaLnBrk="1" hangingPunct="1"/>
            <a:r>
              <a:rPr lang="pt-BR" sz="2100" b="1" smtClean="0">
                <a:solidFill>
                  <a:srgbClr val="000066"/>
                </a:solidFill>
                <a:latin typeface="Arial" charset="0"/>
                <a:cs typeface="Arial" charset="0"/>
              </a:rPr>
              <a:t>Dia 02 de outubro (três dias antes da eleição)</a:t>
            </a:r>
            <a:r>
              <a:rPr lang="pt-BR" sz="2100" smtClean="0">
                <a:solidFill>
                  <a:srgbClr val="000066"/>
                </a:solidFill>
                <a:latin typeface="Arial" charset="0"/>
                <a:cs typeface="Arial" charset="0"/>
              </a:rPr>
              <a:t>: último dia para a realização de propaganda eleitoral gratuita no rádio e na televisão; para utilização de aparelhagem de sonorização fixa e realização de comícios e reuniões públicas; e para a realização de debates no rádio e televisão.</a:t>
            </a:r>
          </a:p>
          <a:p>
            <a:pPr algn="just" eaLnBrk="1" hangingPunct="1"/>
            <a:endParaRPr lang="pt-BR" sz="2100" b="1" smtClean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 eaLnBrk="1" hangingPunct="1"/>
            <a:r>
              <a:rPr lang="pt-BR" sz="2100" b="1" smtClean="0">
                <a:solidFill>
                  <a:srgbClr val="000066"/>
                </a:solidFill>
                <a:latin typeface="Arial" charset="0"/>
                <a:cs typeface="Arial" charset="0"/>
              </a:rPr>
              <a:t>Dia 03 de outubro (dois dias antes da eleição)</a:t>
            </a:r>
            <a:r>
              <a:rPr lang="pt-BR" sz="2100" smtClean="0">
                <a:solidFill>
                  <a:srgbClr val="000066"/>
                </a:solidFill>
                <a:latin typeface="Arial" charset="0"/>
                <a:cs typeface="Arial" charset="0"/>
              </a:rPr>
              <a:t>: último dia para veiculação de qualquer propaganda eleitoral na imprensa escrita e a reprodução na internet do jornal impresso.</a:t>
            </a:r>
          </a:p>
          <a:p>
            <a:pPr algn="just" eaLnBrk="1" hangingPunct="1"/>
            <a:endParaRPr lang="pt-BR" sz="2100" b="1" smtClean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 eaLnBrk="1" hangingPunct="1"/>
            <a:r>
              <a:rPr lang="pt-BR" sz="2100" b="1" smtClean="0">
                <a:solidFill>
                  <a:srgbClr val="000066"/>
                </a:solidFill>
                <a:latin typeface="Arial" charset="0"/>
                <a:cs typeface="Arial" charset="0"/>
              </a:rPr>
              <a:t>Dia 04 de outubro (véspera da eleição)</a:t>
            </a:r>
            <a:r>
              <a:rPr lang="pt-BR" sz="2100" smtClean="0">
                <a:solidFill>
                  <a:srgbClr val="000066"/>
                </a:solidFill>
                <a:latin typeface="Arial" charset="0"/>
                <a:cs typeface="Arial" charset="0"/>
              </a:rPr>
              <a:t>: último dia, para utilização de alto-falantes ou amplificadores de som, entre as 8h e 22h; e para a promoção de caminhada, carreata, passeata ou carro de som e distribuição de material de propaganda política (até às 22h).</a:t>
            </a:r>
          </a:p>
          <a:p>
            <a:pPr algn="ctr" eaLnBrk="1" hangingPunct="1"/>
            <a:endParaRPr lang="pt-BR" sz="1800" b="1" smtClean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04800"/>
            <a:ext cx="7772400" cy="609600"/>
          </a:xfrm>
        </p:spPr>
        <p:txBody>
          <a:bodyPr/>
          <a:lstStyle/>
          <a:p>
            <a:pPr algn="ctr" eaLnBrk="1" hangingPunct="1"/>
            <a:r>
              <a:rPr lang="pt-BR" sz="2800" b="1" smtClean="0"/>
              <a:t>PROPAGANDA ELEITORAL</a:t>
            </a:r>
          </a:p>
        </p:txBody>
      </p:sp>
      <p:sp>
        <p:nvSpPr>
          <p:cNvPr id="143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990600"/>
            <a:ext cx="6400800" cy="762000"/>
          </a:xfrm>
        </p:spPr>
        <p:txBody>
          <a:bodyPr/>
          <a:lstStyle/>
          <a:p>
            <a:pPr eaLnBrk="1" hangingPunct="1"/>
            <a:r>
              <a:rPr lang="pt-BR" sz="2800" b="1" smtClean="0">
                <a:solidFill>
                  <a:srgbClr val="1E08C4"/>
                </a:solidFill>
              </a:rPr>
              <a:t>O que é Propaganda Eleitoral?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407035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81075"/>
            <a:ext cx="8534400" cy="48101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Até quando é possível a realização de propaganda eleitoral?</a:t>
            </a:r>
            <a:r>
              <a:rPr lang="pt-BR" sz="2800" smtClean="0">
                <a:solidFill>
                  <a:srgbClr val="1E08C4"/>
                </a:solidFill>
              </a:rPr>
              <a:t> </a:t>
            </a:r>
          </a:p>
          <a:p>
            <a:pPr algn="just" eaLnBrk="1" hangingPunct="1">
              <a:lnSpc>
                <a:spcPct val="90000"/>
              </a:lnSpc>
            </a:pPr>
            <a:endParaRPr lang="pt-BR" sz="1800" b="1" smtClean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 eaLnBrk="1" hangingPunct="1"/>
            <a:endParaRPr lang="pt-BR" sz="2200" b="1" smtClean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 eaLnBrk="1" hangingPunct="1"/>
            <a:r>
              <a:rPr lang="pt-BR" sz="2200" b="1" smtClean="0">
                <a:solidFill>
                  <a:srgbClr val="000066"/>
                </a:solidFill>
                <a:latin typeface="Arial" charset="0"/>
                <a:cs typeface="Arial" charset="0"/>
              </a:rPr>
              <a:t>Dia 05 de outubro (dia da eleição)</a:t>
            </a:r>
            <a:r>
              <a:rPr lang="pt-BR" sz="2200" smtClean="0">
                <a:solidFill>
                  <a:srgbClr val="000066"/>
                </a:solidFill>
                <a:latin typeface="Arial" charset="0"/>
                <a:cs typeface="Arial" charset="0"/>
              </a:rPr>
              <a:t>: não é permitida propaganda alguma,  salvo a realizada individual e silenciosamente pelo eleitor.</a:t>
            </a:r>
          </a:p>
          <a:p>
            <a:pPr algn="just" eaLnBrk="1" hangingPunct="1"/>
            <a:endParaRPr lang="pt-BR" sz="2200" b="1" smtClean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algn="just" eaLnBrk="1" hangingPunct="1"/>
            <a:r>
              <a:rPr lang="pt-BR" sz="2200" b="1" smtClean="0">
                <a:solidFill>
                  <a:srgbClr val="000066"/>
                </a:solidFill>
                <a:latin typeface="Arial" charset="0"/>
                <a:cs typeface="Arial" charset="0"/>
              </a:rPr>
              <a:t>Dia 06 de outubro</a:t>
            </a:r>
            <a:r>
              <a:rPr lang="pt-BR" sz="2200" smtClean="0">
                <a:solidFill>
                  <a:srgbClr val="000066"/>
                </a:solidFill>
                <a:latin typeface="Arial" charset="0"/>
                <a:cs typeface="Arial" charset="0"/>
              </a:rPr>
              <a:t>: a propaganda eleitoral só será permitida a partir das 17h.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23850" y="981075"/>
            <a:ext cx="8640763" cy="554355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Qual o prazo para os candidatos, partidos e coligações removerem a propaganda eleitoral?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36868" name="Picture 9" descr="Ver imagem em tamanho grand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492375"/>
            <a:ext cx="41751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219200"/>
          </a:xfrm>
        </p:spPr>
        <p:txBody>
          <a:bodyPr/>
          <a:lstStyle/>
          <a:p>
            <a:pPr algn="ctr" eaLnBrk="1" hangingPunct="1"/>
            <a:r>
              <a:rPr lang="pt-BR" sz="3600" b="1" smtClean="0"/>
              <a:t>Condutas vedadas aos agentes públicos em campanha eleitoral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46180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40290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371600"/>
            <a:ext cx="8458200" cy="3690938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É possível permitir que o agente público  utilize bens públicos em benefício de candidatos?</a:t>
            </a:r>
            <a:r>
              <a:rPr lang="pt-BR" sz="2800" b="1" smtClean="0">
                <a:solidFill>
                  <a:srgbClr val="1E08C4"/>
                </a:solidFill>
              </a:rPr>
              <a:t> 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Condutas vedadas aos agentes públicos em campanha eleitoral</a:t>
            </a: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349500"/>
            <a:ext cx="54483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19200"/>
            <a:ext cx="8610600" cy="3843338"/>
          </a:xfrm>
        </p:spPr>
        <p:txBody>
          <a:bodyPr/>
          <a:lstStyle/>
          <a:p>
            <a:pPr algn="ctr" eaLnBrk="1" hangingPunct="1"/>
            <a:r>
              <a:rPr lang="pt-BR" sz="24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Um agente público, durante a campanha eleitoral, pode contratar shows artísticos pagos com recursos públicos para comemorar inaugurações de obras públicas?</a:t>
            </a:r>
            <a:r>
              <a:rPr lang="pt-BR" sz="2400" smtClean="0"/>
              <a:t> 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Condutas vedadas aos agentes públicos em campanha eleitoral</a:t>
            </a:r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438400"/>
            <a:ext cx="4876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228600" y="914400"/>
            <a:ext cx="8686800" cy="4148138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Os candidatos podem participar de inaugurações de obras públicas?</a:t>
            </a:r>
            <a:r>
              <a:rPr lang="pt-BR" sz="2800" smtClean="0">
                <a:solidFill>
                  <a:srgbClr val="1E08C4"/>
                </a:solidFill>
              </a:rPr>
              <a:t>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graphicFrame>
        <p:nvGraphicFramePr>
          <p:cNvPr id="7170" name="Object 1024"/>
          <p:cNvGraphicFramePr>
            <a:graphicFrameLocks noChangeAspect="1"/>
          </p:cNvGraphicFramePr>
          <p:nvPr/>
        </p:nvGraphicFramePr>
        <p:xfrm>
          <a:off x="1143000" y="1981200"/>
          <a:ext cx="6696075" cy="4535488"/>
        </p:xfrm>
        <a:graphic>
          <a:graphicData uri="http://schemas.openxmlformats.org/presentationml/2006/ole">
            <p:oleObj spid="_x0000_s7170" name="Imagem de bitmap" r:id="rId3" imgW="4486901" imgH="3038095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686800" cy="3843338"/>
          </a:xfrm>
        </p:spPr>
        <p:txBody>
          <a:bodyPr/>
          <a:lstStyle/>
          <a:p>
            <a:pPr algn="ctr" eaLnBrk="1" hangingPunct="1"/>
            <a:r>
              <a:rPr lang="pt-BR" sz="24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Um agente público pode ser cedido para trabalhar em comitê de campanha eleitoral de candidato, partido político ou coligação partidária?</a:t>
            </a:r>
            <a:r>
              <a:rPr lang="pt-BR" smtClean="0"/>
              <a:t> 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Condutas vedadas aos agentes públicos em campanha eleitoral</a:t>
            </a:r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1828800" y="2667000"/>
          <a:ext cx="5715000" cy="3962400"/>
        </p:xfrm>
        <a:graphic>
          <a:graphicData uri="http://schemas.openxmlformats.org/presentationml/2006/ole">
            <p:oleObj spid="_x0000_s8194" name="Imagem de bitmap" r:id="rId3" imgW="4761905" imgH="3962953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19200"/>
            <a:ext cx="8686800" cy="3843338"/>
          </a:xfrm>
        </p:spPr>
        <p:txBody>
          <a:bodyPr/>
          <a:lstStyle/>
          <a:p>
            <a:pPr algn="ctr" eaLnBrk="1" hangingPunct="1"/>
            <a:r>
              <a:rPr lang="pt-BR" sz="26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É permitido ao agente público fazer distribuição gratuita de bens durante a campanha eleitoral?</a:t>
            </a:r>
            <a:r>
              <a:rPr lang="pt-BR" sz="2400" smtClean="0">
                <a:solidFill>
                  <a:srgbClr val="1E08C4"/>
                </a:solidFill>
              </a:rPr>
              <a:t> 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Condutas vedadas aos agentes públicos em campanha eleitoral</a:t>
            </a:r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1752600" y="2209800"/>
          <a:ext cx="5487988" cy="4130675"/>
        </p:xfrm>
        <a:graphic>
          <a:graphicData uri="http://schemas.openxmlformats.org/presentationml/2006/ole">
            <p:oleObj spid="_x0000_s9218" name="Imagem de bitmap" r:id="rId3" imgW="6477904" imgH="4877481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95400"/>
            <a:ext cx="8610600" cy="3767138"/>
          </a:xfrm>
        </p:spPr>
        <p:txBody>
          <a:bodyPr/>
          <a:lstStyle/>
          <a:p>
            <a:pPr algn="ctr" eaLnBrk="1" hangingPunct="1"/>
            <a:r>
              <a:rPr lang="pt-BR" sz="24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Existe a possibilidade de o agente público distribuir cargos com o objetivo de obter vantagem política para si ou para candidato que apóie?</a:t>
            </a:r>
            <a:r>
              <a:rPr lang="pt-BR" smtClean="0"/>
              <a:t> 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Condutas vedadas aos agentes públicos em campanha eleitoral</a:t>
            </a: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895600"/>
            <a:ext cx="386715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19200"/>
            <a:ext cx="8610600" cy="3843338"/>
          </a:xfrm>
        </p:spPr>
        <p:txBody>
          <a:bodyPr/>
          <a:lstStyle/>
          <a:p>
            <a:pPr algn="ctr" eaLnBrk="1" hangingPunct="1"/>
            <a:r>
              <a:rPr lang="pt-BR" sz="24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Um candidato à reeleição não seria beneficiado na disputa com os demais se utilizasse suas prerrogativas de agente público para fazer pronunciamentos em cadeia de rádio e televisão? Mesmo que o agente público não seja candidato à reeleição, não seria benéfico aos candidatos do seu partido se a todo momento ele fizesse pronunciamentos no rádio e na televisão?</a:t>
            </a:r>
            <a:r>
              <a:rPr lang="pt-BR" sz="2400" smtClean="0">
                <a:solidFill>
                  <a:srgbClr val="1E08C4"/>
                </a:solidFill>
              </a:rPr>
              <a:t> 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Condutas vedadas aos agentes públicos em campanha eleitoral</a:t>
            </a: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919538"/>
            <a:ext cx="3821113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066800"/>
            <a:ext cx="8229600" cy="9906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</a:rPr>
              <a:t>A partir de quando pode ocorrer a propaganda eleitoral?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67818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371600"/>
            <a:ext cx="8686800" cy="4038600"/>
          </a:xfrm>
        </p:spPr>
        <p:txBody>
          <a:bodyPr/>
          <a:lstStyle/>
          <a:p>
            <a:pPr algn="ctr" eaLnBrk="1" hangingPunct="1"/>
            <a:endParaRPr lang="pt-BR" sz="2400" b="1" smtClean="0">
              <a:solidFill>
                <a:srgbClr val="1E08C4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pt-BR" sz="2400" b="1" smtClean="0">
              <a:solidFill>
                <a:srgbClr val="1E08C4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pt-BR" sz="2800" b="1" smtClean="0">
              <a:solidFill>
                <a:srgbClr val="1E08C4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E se o agente público realizar excessiva propaganda dos atos do governo com o objetivo de beneficiar a si mesmo (no caso de reeleição) ou ao seu partido?</a:t>
            </a:r>
            <a:r>
              <a:rPr lang="pt-BR" sz="2800" smtClean="0"/>
              <a:t> </a:t>
            </a: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Condutas vedadas aos agentes públicos em campanha eleitoral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95400"/>
            <a:ext cx="8686800" cy="3767138"/>
          </a:xfrm>
        </p:spPr>
        <p:txBody>
          <a:bodyPr/>
          <a:lstStyle/>
          <a:p>
            <a:pPr algn="ctr" eaLnBrk="1" hangingPunct="1"/>
            <a:endParaRPr lang="pt-BR" sz="2400" b="1" smtClean="0">
              <a:solidFill>
                <a:srgbClr val="1E08C4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pt-BR" sz="2400" b="1" smtClean="0">
              <a:solidFill>
                <a:srgbClr val="1E08C4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pt-BR" sz="2400" b="1" smtClean="0">
              <a:solidFill>
                <a:srgbClr val="1E08C4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Se o agente público promovesse um grande aumento de salários para os servidores públicos, isso não seria benéfico a ele mesmo, no caso de reeleição, ou ao candidato do seu partido?</a:t>
            </a:r>
            <a:r>
              <a:rPr lang="pt-BR" sz="2800" smtClean="0"/>
              <a:t> 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Condutas vedadas aos agentes públicos em campanha eleitoral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95400"/>
            <a:ext cx="8610600" cy="3767138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Os candidatos à reeleição podem utilizar os meios de transporte do governo em suas campanhas eleitorais?</a:t>
            </a:r>
            <a:r>
              <a:rPr lang="pt-BR" sz="2800" smtClean="0">
                <a:solidFill>
                  <a:srgbClr val="1E08C4"/>
                </a:solidFill>
              </a:rPr>
              <a:t> </a:t>
            </a: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Condutas vedadas aos agentes públicos em campanha eleitoral</a:t>
            </a:r>
          </a:p>
        </p:txBody>
      </p:sp>
      <p:pic>
        <p:nvPicPr>
          <p:cNvPr id="45060" name="Picture 6" descr="F9D3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7432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533400" y="533400"/>
            <a:ext cx="7772400" cy="5791200"/>
          </a:xfrm>
        </p:spPr>
        <p:txBody>
          <a:bodyPr/>
          <a:lstStyle/>
          <a:p>
            <a:pPr algn="ctr" eaLnBrk="1" hangingPunct="1"/>
            <a:r>
              <a:rPr lang="pt-BR" sz="4000" b="1" smtClean="0">
                <a:solidFill>
                  <a:srgbClr val="030113"/>
                </a:solidFill>
              </a:rPr>
              <a:t>DISK – PATRULHA</a:t>
            </a:r>
          </a:p>
          <a:p>
            <a:pPr algn="ctr" eaLnBrk="1" hangingPunct="1"/>
            <a:endParaRPr lang="pt-BR" sz="4000" b="1" smtClean="0">
              <a:solidFill>
                <a:srgbClr val="030113"/>
              </a:solidFill>
            </a:endParaRPr>
          </a:p>
          <a:p>
            <a:pPr algn="ctr" eaLnBrk="1" hangingPunct="1"/>
            <a:endParaRPr lang="pt-BR" sz="4000" b="1" smtClean="0">
              <a:solidFill>
                <a:srgbClr val="030113"/>
              </a:solidFill>
            </a:endParaRPr>
          </a:p>
          <a:p>
            <a:pPr algn="ctr" eaLnBrk="1" hangingPunct="1"/>
            <a:r>
              <a:rPr lang="pt-BR" sz="5000" b="1" smtClean="0">
                <a:solidFill>
                  <a:srgbClr val="CC0000"/>
                </a:solidFill>
              </a:rPr>
              <a:t>                           148</a:t>
            </a: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828800"/>
            <a:ext cx="5126038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6938963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90600"/>
            <a:ext cx="8305800" cy="10668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</a:rPr>
              <a:t>Pode ser realizada propaganda eleitoral em língua estrangeira?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0"/>
            <a:ext cx="5040313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066800"/>
            <a:ext cx="8382000" cy="54102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</a:rPr>
              <a:t>Quais os tipos de propaganda eleitoral permitidos?</a:t>
            </a:r>
          </a:p>
          <a:p>
            <a:pPr eaLnBrk="1" hangingPunct="1"/>
            <a:endParaRPr lang="pt-BR" smtClean="0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17412" name="Picture 6" descr="Ver imagem em tamanho grand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060575"/>
            <a:ext cx="2447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0" descr="Ver imagem em tamanho grand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4365625"/>
            <a:ext cx="1558925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Ver imagem em tamanho grand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3789363"/>
            <a:ext cx="1119188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4" descr="Ver imagem em tamanho grand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4300" y="2205038"/>
            <a:ext cx="1801813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6" descr="Ver imagem em tamanho grande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7763" y="3644900"/>
            <a:ext cx="17526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AutoShape 18" descr="Z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3848100" y="2981325"/>
            <a:ext cx="1447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7418" name="Picture 20" descr="Ver imagem em tamanho grande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84888" y="2209800"/>
            <a:ext cx="19431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2" descr="Ver imagem em tamanho grande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87900" y="4941888"/>
            <a:ext cx="180022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23850" y="908050"/>
            <a:ext cx="8569325" cy="5545138"/>
          </a:xfrm>
        </p:spPr>
        <p:txBody>
          <a:bodyPr/>
          <a:lstStyle/>
          <a:p>
            <a:pPr algn="ctr" eaLnBrk="1" hangingPunct="1"/>
            <a:r>
              <a:rPr lang="pt-BR" b="1" smtClean="0">
                <a:solidFill>
                  <a:srgbClr val="1E08C4"/>
                </a:solidFill>
              </a:rPr>
              <a:t>A propaganda eleitoral é gratuita para o candidato, partido ou coligação?</a:t>
            </a:r>
          </a:p>
          <a:p>
            <a:pPr eaLnBrk="1" hangingPunct="1"/>
            <a:endParaRPr lang="pt-BR" smtClean="0"/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18436" name="Picture 6" descr="Ver imagem em tamanho grand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636838"/>
            <a:ext cx="33131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14400"/>
            <a:ext cx="8610600" cy="4038600"/>
          </a:xfrm>
        </p:spPr>
        <p:txBody>
          <a:bodyPr/>
          <a:lstStyle/>
          <a:p>
            <a:pPr algn="ctr" eaLnBrk="1" hangingPunct="1"/>
            <a:r>
              <a:rPr lang="pt-BR" sz="2800" b="1" smtClean="0">
                <a:solidFill>
                  <a:srgbClr val="1E08C4"/>
                </a:solidFill>
                <a:latin typeface="Arial" charset="0"/>
                <a:cs typeface="Arial" charset="0"/>
              </a:rPr>
              <a:t>O candidato pode fazer propaganda eleitoral paga em jornais e revistas?</a:t>
            </a:r>
            <a:r>
              <a:rPr lang="pt-BR" sz="2800" smtClean="0">
                <a:solidFill>
                  <a:srgbClr val="1E08C4"/>
                </a:solidFill>
              </a:rPr>
              <a:t> 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05000"/>
            <a:ext cx="50292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323850" y="981075"/>
            <a:ext cx="8640763" cy="5472113"/>
          </a:xfrm>
        </p:spPr>
        <p:txBody>
          <a:bodyPr/>
          <a:lstStyle/>
          <a:p>
            <a:pPr algn="ctr" eaLnBrk="1" hangingPunct="1"/>
            <a:r>
              <a:rPr lang="pt-BR" b="1" smtClean="0">
                <a:solidFill>
                  <a:srgbClr val="1E08C4"/>
                </a:solidFill>
                <a:latin typeface="Arial" charset="0"/>
                <a:cs typeface="Arial" charset="0"/>
              </a:rPr>
              <a:t>Quais as principais regras para a propaganda eleitoral gratuita no rádio e na televisão?</a:t>
            </a:r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8382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2800" b="1">
                <a:solidFill>
                  <a:schemeClr val="tx2"/>
                </a:solidFill>
              </a:rPr>
              <a:t>PROPAGANDA ELEITORAL</a:t>
            </a:r>
          </a:p>
        </p:txBody>
      </p:sp>
      <p:pic>
        <p:nvPicPr>
          <p:cNvPr id="20484" name="Picture 12" descr="Ver imagem em tamanho grand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2852738"/>
            <a:ext cx="235902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o grafico">
  <a:themeElements>
    <a:clrScheme name="Plano grafico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Plano grafic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lano grafico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o grafico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o grafico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o grafico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o grafico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o grafico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o grafico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o grafico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apresentação\Plano grafico.pot</Template>
  <TotalTime>363</TotalTime>
  <Words>974</Words>
  <Application>Microsoft Office PowerPoint</Application>
  <PresentationFormat>Apresentação na tela (4:3)</PresentationFormat>
  <Paragraphs>151</Paragraphs>
  <Slides>44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3" baseType="lpstr">
      <vt:lpstr>Tahoma</vt:lpstr>
      <vt:lpstr>Arial</vt:lpstr>
      <vt:lpstr>Wingdings</vt:lpstr>
      <vt:lpstr>Calibri</vt:lpstr>
      <vt:lpstr>Times New Roman</vt:lpstr>
      <vt:lpstr>Arial Black</vt:lpstr>
      <vt:lpstr>Verdana</vt:lpstr>
      <vt:lpstr>Plano grafico</vt:lpstr>
      <vt:lpstr>Imagem de bitmap</vt:lpstr>
      <vt:lpstr>Slide 1</vt:lpstr>
      <vt:lpstr>PROPAGANDA ELEITORAL</vt:lpstr>
      <vt:lpstr>PROPAGANDA ELEITORAL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Condutas vedadas aos agentes públicos em campanha eleitoral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Justiça Eleitoral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Administrador</dc:creator>
  <cp:lastModifiedBy>012828522313</cp:lastModifiedBy>
  <cp:revision>82</cp:revision>
  <dcterms:created xsi:type="dcterms:W3CDTF">2008-06-24T20:22:06Z</dcterms:created>
  <dcterms:modified xsi:type="dcterms:W3CDTF">2014-05-30T22:30:02Z</dcterms:modified>
</cp:coreProperties>
</file>