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01" r:id="rId2"/>
    <p:sldId id="403" r:id="rId3"/>
    <p:sldId id="404" r:id="rId4"/>
    <p:sldId id="405" r:id="rId5"/>
    <p:sldId id="406" r:id="rId6"/>
    <p:sldId id="407" r:id="rId7"/>
    <p:sldId id="409" r:id="rId8"/>
    <p:sldId id="413" r:id="rId9"/>
    <p:sldId id="408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11" r:id="rId19"/>
    <p:sldId id="422" r:id="rId20"/>
    <p:sldId id="333" r:id="rId21"/>
    <p:sldId id="423" r:id="rId22"/>
    <p:sldId id="348" r:id="rId23"/>
    <p:sldId id="424" r:id="rId24"/>
    <p:sldId id="344" r:id="rId25"/>
    <p:sldId id="334" r:id="rId26"/>
    <p:sldId id="396" r:id="rId27"/>
    <p:sldId id="425" r:id="rId28"/>
    <p:sldId id="360" r:id="rId29"/>
    <p:sldId id="362" r:id="rId30"/>
    <p:sldId id="363" r:id="rId31"/>
    <p:sldId id="354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429" r:id="rId42"/>
    <p:sldId id="390" r:id="rId43"/>
    <p:sldId id="428" r:id="rId44"/>
    <p:sldId id="412" r:id="rId45"/>
    <p:sldId id="426" r:id="rId46"/>
    <p:sldId id="391" r:id="rId47"/>
    <p:sldId id="410" r:id="rId48"/>
    <p:sldId id="257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FFCC00"/>
    <a:srgbClr val="FEFECA"/>
    <a:srgbClr val="F3F66C"/>
    <a:srgbClr val="FFFF99"/>
    <a:srgbClr val="66FF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0893" autoAdjust="0"/>
  </p:normalViewPr>
  <p:slideViewPr>
    <p:cSldViewPr>
      <p:cViewPr varScale="1">
        <p:scale>
          <a:sx n="41" d="100"/>
          <a:sy n="41" d="100"/>
        </p:scale>
        <p:origin x="-108" y="-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8.xml"/><Relationship Id="rId1" Type="http://schemas.openxmlformats.org/officeDocument/2006/relationships/slide" Target="slides/slide22.xml"/><Relationship Id="rId5" Type="http://schemas.openxmlformats.org/officeDocument/2006/relationships/slide" Target="slides/slide46.xml"/><Relationship Id="rId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0E87-22D6-4DF3-A76A-058161207D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6CCD-B9C2-45E8-9FBE-67200C231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12C-CBB0-4DA7-96F6-C0E9341E3A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A25A-D1AB-4EFB-88E1-7ED6B54B3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52C8-F7E0-4E92-9967-20BAE9F13F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2F96-AD6F-4391-86A8-30B1215F7F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AC6F-B913-48EA-98E4-86BEE5B4E5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9D5E-D0EA-4AAE-8F1D-0816312C1E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8051-7CD6-484C-8A32-E0B0A2EFF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E78B-2E23-485D-81AE-960044F39B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19DEE-FA5A-42A5-AD36-1F7F36759D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FEFE-6BB9-485C-9C0C-C5529F23D7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68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168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79B5ED2-C5F9-435D-A901-EEC9CFFEA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2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analkids.com.br/cidadania/democracia/imagens/nos_tambem_somos_1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lanilha_do_Microsoft_Office_Excel_97-20032.xls"/><Relationship Id="rId4" Type="http://schemas.openxmlformats.org/officeDocument/2006/relationships/oleObject" Target="../embeddings/Planilha_do_Microsoft_Office_Excel_97-2003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n.org.br/logotipos.asp" TargetMode="External"/><Relationship Id="rId13" Type="http://schemas.openxmlformats.org/officeDocument/2006/relationships/hyperlink" Target="http://www.crwflags.com/fotw/images/b/br%7dphs.gif" TargetMode="External"/><Relationship Id="rId18" Type="http://schemas.openxmlformats.org/officeDocument/2006/relationships/image" Target="../media/image17.jpeg"/><Relationship Id="rId26" Type="http://schemas.openxmlformats.org/officeDocument/2006/relationships/image" Target="../media/image22.png"/><Relationship Id="rId39" Type="http://schemas.openxmlformats.org/officeDocument/2006/relationships/hyperlink" Target="http://redir.folha.com.br/redir/online/manual/*http:/www.prp.org.br/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://www.al.rs.gov.br/Dep/PSB.htm" TargetMode="External"/><Relationship Id="rId34" Type="http://schemas.openxmlformats.org/officeDocument/2006/relationships/image" Target="../media/image29.png"/><Relationship Id="rId42" Type="http://schemas.openxmlformats.org/officeDocument/2006/relationships/image" Target="../media/image35.jpeg"/><Relationship Id="rId47" Type="http://schemas.openxmlformats.org/officeDocument/2006/relationships/image" Target="../media/image38.jpeg"/><Relationship Id="rId7" Type="http://schemas.openxmlformats.org/officeDocument/2006/relationships/image" Target="../media/image12.jpeg"/><Relationship Id="rId12" Type="http://schemas.openxmlformats.org/officeDocument/2006/relationships/image" Target="../media/image14.png"/><Relationship Id="rId17" Type="http://schemas.openxmlformats.org/officeDocument/2006/relationships/hyperlink" Target="http://www.camaraubatuba.sp.gov.br/vereadores/partidos/p_psc.gif" TargetMode="External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46" Type="http://schemas.openxmlformats.org/officeDocument/2006/relationships/hyperlink" Target="http://www.facebook.com/Pen51PartidoEcologicoNacionalParanaCesarRozek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29" Type="http://schemas.openxmlformats.org/officeDocument/2006/relationships/hyperlink" Target="http://images.google.com.br/imgres?imgurl=http://www.pstu.org.br/eleicoes2002/fotos/logos/logo_fundobranco16.png&amp;imgrefurl=http://www.pstu.org.br/downloads.asp&amp;h=183&amp;w=428&amp;sz=46&amp;tbnid=5sam4Hmgr7UJ:&amp;tbnh=52&amp;tbnw=122&amp;hl=pt-BR&amp;start=14&amp;prev=/images?q=LOGO+PSTU&amp;svnum=10&amp;hl=pt-BR&amp;lr=&amp;sa=G" TargetMode="External"/><Relationship Id="rId41" Type="http://schemas.openxmlformats.org/officeDocument/2006/relationships/image" Target="../media/image34.jpeg"/><Relationship Id="rId1" Type="http://schemas.openxmlformats.org/officeDocument/2006/relationships/vmlDrawing" Target="../drawings/vmlDrawing2.vml"/><Relationship Id="rId6" Type="http://schemas.openxmlformats.org/officeDocument/2006/relationships/hyperlink" Target="http://www.pdt.org.br/images/pdpdt_n.cdr" TargetMode="External"/><Relationship Id="rId11" Type="http://schemas.openxmlformats.org/officeDocument/2006/relationships/hyperlink" Target="http://www.pps.org.br/" TargetMode="External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hyperlink" Target="http://redir.folha.com.br/redir/online/manual/*http:/www.tse.gov.br/partidos/partidos_politicos/ptc.html" TargetMode="External"/><Relationship Id="rId40" Type="http://schemas.openxmlformats.org/officeDocument/2006/relationships/image" Target="../media/image33.png"/><Relationship Id="rId45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hyperlink" Target="http://www.crwflags.com/fotw/images/b/br%7dprtb.gif" TargetMode="External"/><Relationship Id="rId23" Type="http://schemas.openxmlformats.org/officeDocument/2006/relationships/hyperlink" Target="http://www.al.rs.gov.br/Dep/PCDOB.htm" TargetMode="External"/><Relationship Id="rId28" Type="http://schemas.openxmlformats.org/officeDocument/2006/relationships/image" Target="../media/image24.jpeg"/><Relationship Id="rId36" Type="http://schemas.openxmlformats.org/officeDocument/2006/relationships/image" Target="../media/image31.jpeg"/><Relationship Id="rId10" Type="http://schemas.openxmlformats.org/officeDocument/2006/relationships/oleObject" Target="../embeddings/oleObject1.bin"/><Relationship Id="rId19" Type="http://schemas.openxmlformats.org/officeDocument/2006/relationships/hyperlink" Target="http://www.al.rs.gov.br/Dep/PP.htm" TargetMode="External"/><Relationship Id="rId31" Type="http://schemas.openxmlformats.org/officeDocument/2006/relationships/image" Target="../media/image26.png"/><Relationship Id="rId44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5.jpe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5.jpeg"/><Relationship Id="rId35" Type="http://schemas.openxmlformats.org/officeDocument/2006/relationships/image" Target="../media/image30.png"/><Relationship Id="rId43" Type="http://schemas.openxmlformats.org/officeDocument/2006/relationships/hyperlink" Target="http://www.google.com.br/imgres?imgurl=http://www.psd.org.br/wp-content/uploads/PSD_Logo_fundoBranco_06.jpg&amp;imgrefurl=http://blogdotarso.com/tag/psd/&amp;usg=__S3VTAm_f_sodnwZ0uhomz26-lPY=&amp;h=2008&amp;w=2769&amp;sz=308&amp;hl=pt-PT&amp;start=3&amp;zoom=1&amp;tbnid=gqSJ4maS_PuQLM:&amp;tbnh=109&amp;tbnw=150&amp;ei=_BATUNT2J6ji0gGMzIHACg&amp;prev=/search?q=psd&amp;um=1&amp;hl=pt-PT&amp;sa=N&amp;gbv=2&amp;tbm=isch&amp;um=1&amp;itbs=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www.canalkids.com.br/cidadania/democracia/imagens/nos_tambem_somos_1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7556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O motor que move todo esse poder chama-se </a:t>
            </a:r>
          </a:p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PARTICIPAÇÃO POLÍTICA. </a:t>
            </a:r>
          </a:p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Sem participação, a democracia perde o sentido e a soberania popular se enfraquece. </a:t>
            </a:r>
          </a:p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O povo perde a voz ativa que a Constituição lhe assegura.</a:t>
            </a:r>
            <a:endParaRPr lang="pt-BR" sz="3200" dirty="0" smtClean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PT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participação política</a:t>
            </a:r>
            <a:r>
              <a:rPr lang="pt-PT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é a razão de ser da Democracia</a:t>
            </a:r>
            <a:r>
              <a:rPr lang="pt-BR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8153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8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FORMAS DE PARTICIPAÇÃO POLÍTICA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4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INDIRETA</a:t>
            </a:r>
            <a:endParaRPr lang="pt-BR" sz="4000">
              <a:solidFill>
                <a:srgbClr val="0000CC"/>
              </a:solidFill>
            </a:endParaRPr>
          </a:p>
        </p:txBody>
      </p:sp>
      <p:pic>
        <p:nvPicPr>
          <p:cNvPr id="6148" name="Picture 4" descr="http://www.canalkids.com.br/cidadania/democracia/imagens/nos_tambem_somos_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34000" y="1565275"/>
            <a:ext cx="3581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4800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3600">
                <a:solidFill>
                  <a:srgbClr val="0000CC"/>
                </a:solidFill>
                <a:latin typeface="Arial" charset="0"/>
                <a:cs typeface="Arial" charset="0"/>
              </a:rPr>
              <a:t>O exercício indireto do poder político é feito por meio dos representantes eleitos pelo povo.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4572000"/>
            <a:ext cx="815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3200">
                <a:solidFill>
                  <a:srgbClr val="0000CC"/>
                </a:solidFill>
                <a:latin typeface="Arial" charset="0"/>
                <a:cs typeface="Arial" charset="0"/>
              </a:rPr>
              <a:t>Pessoas são escolhidas para atuarem junto ao Estado em defesa dos interesses do povo (e não de seus próprios interesses).</a:t>
            </a:r>
            <a:endParaRPr lang="pt-BR"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153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DIRETA</a:t>
            </a:r>
          </a:p>
          <a:p>
            <a:pPr algn="just">
              <a:spcBef>
                <a:spcPct val="50000"/>
              </a:spcBef>
              <a:defRPr/>
            </a:pPr>
            <a:r>
              <a:rPr lang="pt-PT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Quando o povo exerce diretamente o seu poder político, ocorrendo uma manifestação pessoal de cada cidadão (sem a figura do representante). </a:t>
            </a:r>
          </a:p>
          <a:p>
            <a:pPr algn="just">
              <a:spcBef>
                <a:spcPct val="50000"/>
              </a:spcBef>
              <a:defRPr/>
            </a:pPr>
            <a:r>
              <a:rPr lang="pt-PT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Essa manifestação pessoal chama-se </a:t>
            </a:r>
            <a:r>
              <a:rPr lang="pt-PT" sz="32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soberania popular</a:t>
            </a:r>
            <a:r>
              <a:rPr lang="pt-PT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que é exercida por intermédio do </a:t>
            </a:r>
            <a:r>
              <a:rPr lang="pt-PT" sz="32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sufrágio universal </a:t>
            </a:r>
            <a:r>
              <a:rPr lang="pt-PT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pelo </a:t>
            </a:r>
            <a:r>
              <a:rPr lang="pt-PT" sz="32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voto direto e secreto</a:t>
            </a:r>
            <a:r>
              <a:rPr lang="pt-PT" sz="3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com valor igual para todos.</a:t>
            </a:r>
            <a:endParaRPr lang="pt-BR" sz="3200">
              <a:solidFill>
                <a:srgbClr val="0000CC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sz="320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Não se deve confundir sufrágio com voto.</a:t>
            </a:r>
          </a:p>
          <a:p>
            <a:pPr algn="just">
              <a:spcBef>
                <a:spcPct val="50000"/>
              </a:spcBef>
            </a:pPr>
            <a:r>
              <a:rPr lang="pt-PT" sz="3600" dirty="0">
                <a:solidFill>
                  <a:srgbClr val="C00000"/>
                </a:solidFill>
                <a:latin typeface="Arial" charset="0"/>
                <a:cs typeface="Arial" charset="0"/>
              </a:rPr>
              <a:t>Sufrágio</a:t>
            </a: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é o </a:t>
            </a:r>
            <a:r>
              <a:rPr lang="pt-PT" sz="3600" dirty="0">
                <a:solidFill>
                  <a:srgbClr val="C00000"/>
                </a:solidFill>
                <a:latin typeface="Arial" charset="0"/>
                <a:cs typeface="Arial" charset="0"/>
              </a:rPr>
              <a:t>direito</a:t>
            </a: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de o povo decidir os rumos do seu Estado, direito que é exercido, principalmente, por meio do voto. </a:t>
            </a:r>
          </a:p>
          <a:p>
            <a:pPr algn="just">
              <a:spcBef>
                <a:spcPct val="50000"/>
              </a:spcBef>
            </a:pP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Sufrágio é um direito, </a:t>
            </a:r>
            <a:r>
              <a:rPr lang="pt-PT" sz="3600" dirty="0">
                <a:solidFill>
                  <a:srgbClr val="C00000"/>
                </a:solidFill>
                <a:latin typeface="Arial" charset="0"/>
                <a:cs typeface="Arial" charset="0"/>
              </a:rPr>
              <a:t>voto</a:t>
            </a: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é um dos </a:t>
            </a:r>
            <a:r>
              <a:rPr lang="pt-PT" sz="3600" dirty="0">
                <a:solidFill>
                  <a:srgbClr val="C00000"/>
                </a:solidFill>
                <a:latin typeface="Arial" charset="0"/>
                <a:cs typeface="Arial" charset="0"/>
              </a:rPr>
              <a:t>meios</a:t>
            </a:r>
            <a:r>
              <a:rPr lang="pt-PT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de se exercer esse direito. </a:t>
            </a:r>
            <a:endParaRPr lang="pt-BR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610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PT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voto</a:t>
            </a:r>
            <a:r>
              <a:rPr lang="pt-PT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é o principal instrumento da </a:t>
            </a:r>
            <a:r>
              <a:rPr lang="pt-PT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participação popular</a:t>
            </a:r>
            <a:r>
              <a:rPr lang="pt-PT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logo, para bem utilizá-lo é preciso </a:t>
            </a:r>
            <a:r>
              <a:rPr lang="pt-P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fiscalizar</a:t>
            </a:r>
            <a:r>
              <a:rPr lang="pt-PT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eficazmente os governantes e as instituições.</a:t>
            </a:r>
            <a:r>
              <a:rPr lang="pt-PT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ELEIÇÕES</a:t>
            </a:r>
            <a:endParaRPr lang="pt-BR" sz="3200">
              <a:solidFill>
                <a:srgbClr val="0000CC"/>
              </a:solidFill>
            </a:endParaRPr>
          </a:p>
        </p:txBody>
      </p:sp>
      <p:pic>
        <p:nvPicPr>
          <p:cNvPr id="10244" name="Picture 4" descr="http://www.canalkids.com.br/cidadania/democracia/eleicoes/imagens/urna2.gif"/>
          <p:cNvPicPr>
            <a:picLocks noChangeAspect="1" noChangeArrowheads="1"/>
          </p:cNvPicPr>
          <p:nvPr/>
        </p:nvPicPr>
        <p:blipFill>
          <a:blip r:embed="rId3" cstate="print"/>
          <a:srcRect l="2100" t="3345" r="2100" b="3345"/>
          <a:stretch>
            <a:fillRect/>
          </a:stretch>
        </p:blipFill>
        <p:spPr bwMode="auto">
          <a:xfrm>
            <a:off x="5334000" y="1676400"/>
            <a:ext cx="3436938" cy="24431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50292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0000CC"/>
                </a:solidFill>
                <a:latin typeface="Arial" charset="0"/>
                <a:cs typeface="Arial" charset="0"/>
              </a:rPr>
              <a:t>O processo de escolha de nossos representantes chama-se </a:t>
            </a:r>
            <a:r>
              <a:rPr lang="pt-BR" sz="3200" b="1" dirty="0">
                <a:solidFill>
                  <a:srgbClr val="0000CC"/>
                </a:solidFill>
                <a:latin typeface="Arial" charset="0"/>
                <a:cs typeface="Arial" charset="0"/>
              </a:rPr>
              <a:t>ELEIÇÃO, </a:t>
            </a:r>
            <a:r>
              <a:rPr lang="pt-BR" sz="3200" dirty="0">
                <a:solidFill>
                  <a:srgbClr val="0000CC"/>
                </a:solidFill>
                <a:latin typeface="Arial" charset="0"/>
                <a:cs typeface="Arial" charset="0"/>
              </a:rPr>
              <a:t>e é instrumentalizado por intermédio do voto direto, pessoal, secreto, periódico, universal e com o mesmo valor para todos os eleitores.</a:t>
            </a:r>
            <a:endParaRPr lang="pt-BR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pic>
        <p:nvPicPr>
          <p:cNvPr id="105474" name="Picture 2" descr="C:\Documents and Settings\000148642348\Meus documentos\2014\PATRULHA ELEITORAL_ELEIÇÕES 2014\MATERIAL DIDÁTICO\posts\IMG_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85384" cy="6885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8153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 eleições, sejam elas majoritárias ou proporcionais, possuem dois personagens principais: </a:t>
            </a:r>
            <a:endParaRPr lang="pt-BR" sz="3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Picture 4" descr="http://www.canalkids.com.br/cidadania/democracia/eleicoes/imagens/deolh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562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562600" y="3200400"/>
            <a:ext cx="3581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 eleitor </a:t>
            </a:r>
          </a:p>
          <a:p>
            <a:pPr>
              <a:spcBef>
                <a:spcPct val="50000"/>
              </a:spcBef>
              <a:defRPr/>
            </a:pPr>
            <a:r>
              <a:rPr lang="pt-BR" sz="4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 candidato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7467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600" b="1" i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sz="36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“Para que o mal triunfe, basta que os bons não façam nada.”</a:t>
            </a: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sz="4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Edmund Burke</a:t>
            </a:r>
            <a:endParaRPr lang="pt-BR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561975"/>
            <a:ext cx="3733800" cy="5686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200" b="1" dirty="0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C00000"/>
                </a:solidFill>
                <a:latin typeface="Futura Md BT" pitchFamily="34" charset="0"/>
              </a:rPr>
              <a:t>De dois em dois anos o país realiza eleições.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1800" b="1" dirty="0" smtClean="0">
              <a:solidFill>
                <a:srgbClr val="C00000"/>
              </a:solidFill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C00000"/>
                </a:solidFill>
                <a:latin typeface="Futura Md BT" pitchFamily="34" charset="0"/>
              </a:rPr>
              <a:t>Em 2012, houve Eleições Municipais para escolha de Prefeitos e Vereadores.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C00000"/>
              </a:solidFill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C00000"/>
                </a:solidFill>
                <a:latin typeface="Futura Md BT" pitchFamily="34" charset="0"/>
              </a:rPr>
              <a:t>Neste ano, haverá Eleições Gerais para escolha de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800" b="1" dirty="0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  <a:ea typeface="+mj-ea"/>
                <a:cs typeface="+mj-cs"/>
              </a:rPr>
              <a:t>PRESIDENTE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  <a:ea typeface="+mj-ea"/>
                <a:cs typeface="+mj-cs"/>
              </a:rPr>
              <a:t>GOVERNADOR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  <a:ea typeface="+mj-ea"/>
                <a:cs typeface="+mj-cs"/>
              </a:rPr>
              <a:t>SENADOR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  <a:ea typeface="+mj-ea"/>
                <a:cs typeface="+mj-cs"/>
              </a:rPr>
              <a:t>DEPUTADO FFEDERAL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 pitchFamily="34" charset="0"/>
                <a:ea typeface="+mj-ea"/>
                <a:cs typeface="+mj-cs"/>
              </a:rPr>
              <a:t>DEPUTADO ESTADUAL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1800" b="1" dirty="0" smtClean="0">
              <a:latin typeface="Futura Md B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1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 pitchFamily="34" charset="0"/>
            </a:endParaRPr>
          </a:p>
        </p:txBody>
      </p:sp>
      <p:pic>
        <p:nvPicPr>
          <p:cNvPr id="13315" name="Picture 3" descr="http://www.canalkids.com.br/cidadania/democracia/imagens/voto_perdido_1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5029200" cy="5943600"/>
          </a:xfrm>
          <a:noFill/>
        </p:spPr>
      </p:pic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pt-BR" sz="2200" b="1" dirty="0" smtClean="0">
                <a:solidFill>
                  <a:srgbClr val="C00000"/>
                </a:solidFill>
                <a:latin typeface="Futura Md BT" pitchFamily="34" charset="0"/>
              </a:rPr>
              <a:t>ELEIÇÃO DOS REPRESENTANTES – A DANÇA DAS CADEIRAS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4032448"/>
          </a:xfrm>
        </p:spPr>
        <p:txBody>
          <a:bodyPr/>
          <a:lstStyle/>
          <a:p>
            <a:r>
              <a:rPr lang="pt-BR" sz="5400" dirty="0" smtClean="0">
                <a:solidFill>
                  <a:srgbClr val="000099"/>
                </a:solidFill>
              </a:rPr>
              <a:t>Para ser eleitor e para ser candidato, o cidadão deve preencher alguns requisitos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graphicFrame>
        <p:nvGraphicFramePr>
          <p:cNvPr id="2050" name="Object 73"/>
          <p:cNvGraphicFramePr>
            <a:graphicFrameLocks noChangeAspect="1"/>
          </p:cNvGraphicFramePr>
          <p:nvPr/>
        </p:nvGraphicFramePr>
        <p:xfrm>
          <a:off x="228600" y="3276600"/>
          <a:ext cx="8686800" cy="3352800"/>
        </p:xfrm>
        <a:graphic>
          <a:graphicData uri="http://schemas.openxmlformats.org/presentationml/2006/ole">
            <p:oleObj spid="_x0000_s2050" name="Planilha" r:id="rId4" imgW="7809840" imgH="3635640" progId="Excel.Sheet.8">
              <p:embed/>
            </p:oleObj>
          </a:graphicData>
        </a:graphic>
      </p:graphicFrame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0" y="243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Condições de Elegibilidade</a:t>
            </a:r>
          </a:p>
        </p:txBody>
      </p:sp>
      <p:graphicFrame>
        <p:nvGraphicFramePr>
          <p:cNvPr id="2051" name="Object 75"/>
          <p:cNvGraphicFramePr>
            <a:graphicFrameLocks noChangeAspect="1"/>
          </p:cNvGraphicFramePr>
          <p:nvPr/>
        </p:nvGraphicFramePr>
        <p:xfrm>
          <a:off x="228600" y="1038225"/>
          <a:ext cx="8686800" cy="1323975"/>
        </p:xfrm>
        <a:graphic>
          <a:graphicData uri="http://schemas.openxmlformats.org/presentationml/2006/ole">
            <p:oleObj spid="_x0000_s2051" name="Planilha" r:id="rId5" imgW="8805240" imgH="1319400" progId="Excel.Sheet.8">
              <p:embed/>
            </p:oleObj>
          </a:graphicData>
        </a:graphic>
      </p:graphicFrame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VOTO 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4032448"/>
          </a:xfrm>
        </p:spPr>
        <p:txBody>
          <a:bodyPr/>
          <a:lstStyle/>
          <a:p>
            <a:r>
              <a:rPr lang="pt-BR" sz="5400" dirty="0" smtClean="0">
                <a:solidFill>
                  <a:srgbClr val="000099"/>
                </a:solidFill>
              </a:rPr>
              <a:t>Além desses requisitos, o candidato deve estar filiado a um partido político.</a:t>
            </a:r>
            <a:br>
              <a:rPr lang="pt-BR" sz="5400" dirty="0" smtClean="0">
                <a:solidFill>
                  <a:srgbClr val="000099"/>
                </a:solidFill>
              </a:rPr>
            </a:br>
            <a:r>
              <a:rPr lang="pt-BR" sz="5400" dirty="0" smtClean="0">
                <a:solidFill>
                  <a:srgbClr val="000099"/>
                </a:solidFill>
              </a:rPr>
              <a:t>O Brasil é pluripartidarista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419600"/>
            <a:ext cx="8915400" cy="28194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t-BR" sz="2800" b="1" smtClean="0">
                <a:latin typeface="Arial Black" pitchFamily="34" charset="0"/>
                <a:cs typeface="Arial" pitchFamily="34" charset="0"/>
              </a:rPr>
              <a:t>   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t-BR" sz="2800" smtClean="0">
                <a:latin typeface="Arial Black" pitchFamily="34" charset="0"/>
                <a:cs typeface="Arial" pitchFamily="34" charset="0"/>
              </a:rPr>
              <a:t>    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pt-BR" smtClean="0">
                <a:latin typeface="Arial Black" pitchFamily="34" charset="0"/>
                <a:cs typeface="Arial" pitchFamily="34" charset="0"/>
              </a:rPr>
              <a:t>    </a:t>
            </a:r>
            <a:endParaRPr lang="pt-BR" sz="4000" smtClean="0"/>
          </a:p>
          <a:p>
            <a:pPr eaLnBrk="1" hangingPunct="1"/>
            <a:endParaRPr lang="pt-BR" sz="3600" smtClean="0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1773238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pt-B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pt-B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pt-BR" sz="2800" b="1">
              <a:solidFill>
                <a:srgbClr val="F3CB2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pt-BR">
              <a:solidFill>
                <a:srgbClr val="F3CB2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77" name="Picture 4" descr="pan_log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63713" y="1149350"/>
            <a:ext cx="1211262" cy="544513"/>
          </a:xfrm>
          <a:noFill/>
        </p:spPr>
      </p:pic>
      <p:pic>
        <p:nvPicPr>
          <p:cNvPr id="3078" name="Picture 5" descr="pcosuperio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182688"/>
            <a:ext cx="1223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pdpdt_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4313" y="1114425"/>
            <a:ext cx="914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3059113" y="5943600"/>
            <a:ext cx="1339850" cy="914400"/>
            <a:chOff x="0" y="0"/>
            <a:chExt cx="844" cy="576"/>
          </a:xfrm>
        </p:grpSpPr>
        <p:sp>
          <p:nvSpPr>
            <p:cNvPr id="310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84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1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84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900">
                  <a:solidFill>
                    <a:srgbClr val="000000"/>
                  </a:solidFill>
                  <a:latin typeface="Verdana" pitchFamily="34" charset="0"/>
                  <a:hlinkClick r:id="rId8"/>
                </a:rPr>
                <a:t>  </a:t>
              </a:r>
              <a:r>
                <a:rPr lang="pt-BR" sz="3600">
                  <a:solidFill>
                    <a:srgbClr val="000000"/>
                  </a:solidFill>
                  <a:latin typeface="Verdana" pitchFamily="34" charset="0"/>
                </a:rPr>
                <a:t> </a:t>
              </a:r>
              <a:r>
                <a:rPr lang="pt-BR" sz="900">
                  <a:solidFill>
                    <a:srgbClr val="000000"/>
                  </a:solidFill>
                  <a:latin typeface="Verdana" pitchFamily="34" charset="0"/>
                </a:rPr>
                <a:t>                                   </a:t>
              </a:r>
              <a:endParaRPr lang="pt-BR" sz="1100"/>
            </a:p>
            <a:p>
              <a:pPr eaLnBrk="0" hangingPunct="0"/>
              <a:endParaRPr lang="pt-BR" sz="9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3081" name="Picture 10" descr="Downloa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2298700"/>
            <a:ext cx="1600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692275" y="2012950"/>
          <a:ext cx="1079500" cy="911225"/>
        </p:xfrm>
        <a:graphic>
          <a:graphicData uri="http://schemas.openxmlformats.org/presentationml/2006/ole">
            <p:oleObj spid="_x0000_s3074" name="CorelDRAW" r:id="rId10" imgW="6980760" imgH="5902920" progId="">
              <p:embed/>
            </p:oleObj>
          </a:graphicData>
        </a:graphic>
      </p:graphicFrame>
      <p:pic>
        <p:nvPicPr>
          <p:cNvPr id="3082" name="Picture 12" descr="bandeir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2352675"/>
            <a:ext cx="892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br%257Dph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2078038"/>
            <a:ext cx="10080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br%257Dprtb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575" y="3381375"/>
            <a:ext cx="9366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p_psc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0425" y="3397250"/>
            <a:ext cx="863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PP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48263" y="2286000"/>
            <a:ext cx="1206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7" descr="PSB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16463" y="3390900"/>
            <a:ext cx="650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8" descr="PCDOB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35600" y="1052513"/>
            <a:ext cx="684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partido_ptb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55875" y="5876925"/>
            <a:ext cx="76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0" descr="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35825" y="3395663"/>
            <a:ext cx="15128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1" descr="PSDC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8313" y="5157788"/>
            <a:ext cx="10080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2" descr="bandeira-copy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79613" y="4221163"/>
            <a:ext cx="10493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3" descr="logo_fundobranco16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940425" y="4724400"/>
            <a:ext cx="1282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4" descr="pt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885113" y="4618038"/>
            <a:ext cx="863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5" descr="PTN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300788" y="5805488"/>
            <a:ext cx="838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6" descr="cliente_pv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172450" y="58054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7" descr="logoFoiceM"/>
          <p:cNvPicPr>
            <a:picLocks noChangeAspect="1" noChangeArrowheads="1" noCrop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9463" y="1268413"/>
            <a:ext cx="1828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604" name="Rectangle 28"/>
          <p:cNvSpPr>
            <a:spLocks noChangeArrowheads="1"/>
          </p:cNvSpPr>
          <p:nvPr/>
        </p:nvSpPr>
        <p:spPr bwMode="auto">
          <a:xfrm>
            <a:off x="323850" y="6092825"/>
            <a:ext cx="1512888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PT do B</a:t>
            </a:r>
          </a:p>
        </p:txBody>
      </p:sp>
      <p:pic>
        <p:nvPicPr>
          <p:cNvPr id="3099" name="Picture 29" descr="psol_logo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365625"/>
            <a:ext cx="1263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0" descr="logo-PRB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95288" y="3292475"/>
            <a:ext cx="108108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1" descr="logo-ptc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356100" y="5876925"/>
            <a:ext cx="936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2" descr="logo-prp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692275" y="3332163"/>
            <a:ext cx="10080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3" descr="logo-democratas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04800" y="1219200"/>
            <a:ext cx="11541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4" descr="logo_PR_media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8101013" y="2171700"/>
            <a:ext cx="619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611" name="Rectangle 35"/>
          <p:cNvSpPr>
            <a:spLocks noChangeArrowheads="1"/>
          </p:cNvSpPr>
          <p:nvPr/>
        </p:nvSpPr>
        <p:spPr bwMode="auto">
          <a:xfrm>
            <a:off x="338138" y="209550"/>
            <a:ext cx="833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PARTIDOS POLÍTICOS COM REGISTRO NO TSE</a:t>
            </a:r>
          </a:p>
        </p:txBody>
      </p:sp>
      <p:pic>
        <p:nvPicPr>
          <p:cNvPr id="3106" name="Picture 37" descr="http://t1.gstatic.com/images?q=tbn:ANd9GcR-gbtlwnt0iZUz0Haje6QQlEimvrQswI6BDjopVmFtqiDNbemG316JMZE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68313" y="4149725"/>
            <a:ext cx="113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8" descr="http://www.partidopatrialivre.org.br/images/logo100px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124075" y="5084763"/>
            <a:ext cx="11318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40" descr="PEN 51 - Partido Ecológico Nacional - Paraná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995738" y="494188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0" y="437744"/>
            <a:ext cx="91440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HÁ DOIS SISTEMAS DE  ELEIÇÃO: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2663677"/>
            <a:ext cx="23622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Majoritário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5559277"/>
            <a:ext cx="2590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Proporcional</a:t>
            </a:r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2209800" y="1828800"/>
            <a:ext cx="381000" cy="2209800"/>
          </a:xfrm>
          <a:prstGeom prst="leftBrace">
            <a:avLst>
              <a:gd name="adj1" fmla="val 48333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2514600" y="5410200"/>
            <a:ext cx="304800" cy="1143000"/>
          </a:xfrm>
          <a:prstGeom prst="leftBrace">
            <a:avLst>
              <a:gd name="adj1" fmla="val 31250"/>
              <a:gd name="adj2" fmla="val 3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438400" y="1984495"/>
            <a:ext cx="2438400" cy="178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Presidente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Governador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Prefeito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Senadores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667000" y="5541785"/>
            <a:ext cx="1828800" cy="8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Deputados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Vereadores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4495800" y="1282700"/>
            <a:ext cx="44196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Aqui, quem tiver mais votos é eleito.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 caso dos cargos do Poder Executivo (Presidente, Governador e Prefeito), pode ocorrer eleição em dois turnos, caso candidato mais votado não obtenha 50% + 1 dos votos válidos.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 caso das Eleições Municipais isso só ocorre em cidades com mais de 200 mil eleitores.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 Rondônia, só pode ocorrer em Porto Velho.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4648200" y="5679669"/>
            <a:ext cx="3581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Aqui, nem sempre quem tem mais votos é eleito.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bobnews.com.br/images/47d7cf6a8bcf50379e6ec072a2f8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21082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Eleição de </a:t>
            </a:r>
            <a:r>
              <a:rPr lang="pt-B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deputado </a:t>
            </a: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é jogo de time, pois a eleição de um candidato depende da votação dos outros candidatos do partido ou da coligação.</a:t>
            </a:r>
          </a:p>
          <a:p>
            <a:pPr>
              <a:defRPr/>
            </a:pPr>
            <a:endParaRPr lang="pt-BR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charset="0"/>
            </a:endParaRPr>
          </a:p>
          <a:p>
            <a:pPr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Dificilmente, um candidato sozinho atingirá a quantidade de 32.854 votos.</a:t>
            </a:r>
          </a:p>
          <a:p>
            <a:pPr>
              <a:defRPr/>
            </a:pPr>
            <a:endParaRPr lang="pt-BR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charset="0"/>
            </a:endParaRPr>
          </a:p>
          <a:p>
            <a:pPr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Em </a:t>
            </a:r>
            <a:r>
              <a:rPr lang="pt-B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2010, </a:t>
            </a: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o deputado estadual mais votado obteve </a:t>
            </a:r>
            <a:r>
              <a:rPr lang="pt-B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22.186 VOTOS.</a:t>
            </a:r>
            <a:endParaRPr lang="pt-BR" sz="16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defRPr/>
            </a:pPr>
            <a:r>
              <a:rPr lang="pt-BR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charset="0"/>
              </a:rPr>
              <a:t> </a:t>
            </a:r>
            <a:endParaRPr lang="pt-BR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eaLnBrk="0" hangingPunct="0">
              <a:defRPr/>
            </a:pPr>
            <a:endParaRPr lang="pt-BR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4032448"/>
          </a:xfrm>
        </p:spPr>
        <p:txBody>
          <a:bodyPr/>
          <a:lstStyle/>
          <a:p>
            <a:r>
              <a:rPr lang="pt-BR" dirty="0" smtClean="0">
                <a:solidFill>
                  <a:srgbClr val="000099"/>
                </a:solidFill>
              </a:rPr>
              <a:t>Por isso, todo cuidado é pouco quando temos que escolher nossos candidatos, para que não caiamos em armadilhas.</a:t>
            </a:r>
            <a:br>
              <a:rPr lang="pt-BR" dirty="0" smtClean="0">
                <a:solidFill>
                  <a:srgbClr val="000099"/>
                </a:solidFill>
              </a:rPr>
            </a:b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pic>
        <p:nvPicPr>
          <p:cNvPr id="19458" name="Picture 5" descr="http://www.canalkids.com.br/cidadania/democracia/imagens/a_embalagem_engana2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990600"/>
            <a:ext cx="8153400" cy="5715000"/>
          </a:xfrm>
          <a:noFill/>
        </p:spPr>
      </p:pic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295400"/>
          </a:xfrm>
        </p:spPr>
        <p:txBody>
          <a:bodyPr/>
          <a:lstStyle/>
          <a:p>
            <a:pPr>
              <a:defRPr/>
            </a:pPr>
            <a:r>
              <a:rPr lang="pt-BR" sz="4800" b="1" dirty="0" smtClean="0">
                <a:solidFill>
                  <a:srgbClr val="C00000"/>
                </a:solidFill>
              </a:rPr>
              <a:t>A POLÍTICA COMO TRAPAÇA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ww.jornalcomunicacao.ufpr.br/files/images/compradevoto2009.ma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92075" y="76200"/>
            <a:ext cx="90519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CORRUPÇÃO ELEITORAL</a:t>
            </a:r>
          </a:p>
        </p:txBody>
      </p:sp>
      <p:sp>
        <p:nvSpPr>
          <p:cNvPr id="22532" name="CaixaDeTexto 3"/>
          <p:cNvSpPr txBox="1">
            <a:spLocks noChangeArrowheads="1"/>
          </p:cNvSpPr>
          <p:nvPr/>
        </p:nvSpPr>
        <p:spPr bwMode="auto">
          <a:xfrm>
            <a:off x="250825" y="1052513"/>
            <a:ext cx="4249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/>
              <a:t>“</a:t>
            </a:r>
            <a:r>
              <a:rPr lang="pt-BR" sz="2800">
                <a:latin typeface="Helvetica Neue"/>
              </a:rPr>
              <a:t>Filho meu, se os pecadores procuram te atrair com agrados, não aceites.</a:t>
            </a:r>
            <a:r>
              <a:rPr lang="pt-BR" sz="2800"/>
              <a:t>”</a:t>
            </a:r>
            <a:endParaRPr lang="pt-BR" sz="2800">
              <a:latin typeface="Helvetica Neue"/>
            </a:endParaRPr>
          </a:p>
          <a:p>
            <a:pPr algn="r">
              <a:spcBef>
                <a:spcPct val="50000"/>
              </a:spcBef>
            </a:pPr>
            <a:r>
              <a:rPr lang="pt-BR"/>
              <a:t>(Provérbios 1:10)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43608" y="692696"/>
            <a:ext cx="74676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“De que grupo nós somos?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Dos bons ou dos maus?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 somos bons, o que podemos fazer?</a:t>
            </a:r>
            <a:endParaRPr lang="pt-BR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pic>
        <p:nvPicPr>
          <p:cNvPr id="23554" name="Picture 7" descr="http://aldoadv.files.wordpress.com/2009/09/compra-de-votos-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61341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" y="6570663"/>
            <a:ext cx="3489325" cy="244475"/>
          </a:xfrm>
          <a:prstGeom prst="rect">
            <a:avLst/>
          </a:prstGeom>
          <a:solidFill>
            <a:srgbClr val="0000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000" b="1">
                <a:latin typeface="Arial" pitchFamily="34" charset="0"/>
              </a:rPr>
              <a:t>Fonte: http://www.lei9840.org.br/materiais/cartilha1.pdf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27584" y="332656"/>
            <a:ext cx="7772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 cstate="print">
            <a:lum bright="28000" contrast="-2000"/>
          </a:blip>
          <a:srcRect/>
          <a:stretch>
            <a:fillRect/>
          </a:stretch>
        </p:blipFill>
        <p:spPr bwMode="auto">
          <a:xfrm>
            <a:off x="1187624" y="1412776"/>
            <a:ext cx="6781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65541" name="Picture 5" descr="http://blog.empregos.com.br/wp-content/uploads/2010/02/duvida-empre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909634" cy="468052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731912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Sua história pessoal</a:t>
            </a: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971600" y="2636912"/>
          <a:ext cx="3024188" cy="3757613"/>
        </p:xfrm>
        <a:graphic>
          <a:graphicData uri="http://schemas.openxmlformats.org/presentationml/2006/ole">
            <p:oleObj spid="_x0000_s46082" name="Imagem de bitmap" r:id="rId5" imgW="3419952" imgH="42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Quanto gasta na campanha</a:t>
            </a:r>
          </a:p>
        </p:txBody>
      </p:sp>
      <p:pic>
        <p:nvPicPr>
          <p:cNvPr id="5" name="Picture 7" descr="http://aldoadv.files.wordpress.com/2010/02/compra-de-votos-dentad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21264"/>
            <a:ext cx="5904656" cy="433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Suas propostas</a:t>
            </a:r>
          </a:p>
        </p:txBody>
      </p:sp>
      <p:pic>
        <p:nvPicPr>
          <p:cNvPr id="5" name="Imagem 4" descr="http://2.bp.blogspot.com/-3Uwizk6BZuw/TmlPlOb-XzI/AAAAAAAAARk/cEHdV2PUssU/s1600/elei%25C3%25A7%25C3%25A3o%252Bcanbal%252Babeto%255B1%255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33499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Quem o está apoiando</a:t>
            </a:r>
          </a:p>
        </p:txBody>
      </p:sp>
      <p:pic>
        <p:nvPicPr>
          <p:cNvPr id="87044" name="Picture 4" descr="http://lh5.ggpht.com/_avw9hllEuCQ/TUmQwaCW11I/AAAAAAAABG0/JJImOiZG9d8/politicos-vii_thumb%255B2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6691416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://www.canalkids.com.br/cidadania/democracia/imagens/nos_tambem_somos_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648" y="2546003"/>
            <a:ext cx="6227827" cy="431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4114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 já foi eleito, o que fez para a população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DEVEMOS OBSERVAR NOS CANDIDATOS?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5000"/>
            <a:ext cx="8208912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Sua ficha limpa – se já foi condenado ou tem processos em andamento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2" name="Picture 4" descr="http://4.bp.blogspot.com/-JUJO-ArmENo/UDjJXuqWQOI/AAAAAAAALXE/qnNXhjXoHe8/s1600/candidato%252520ficha%252520su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28796"/>
            <a:ext cx="4896544" cy="362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382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CORRETO?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http://1.bp.blogspot.com/-0QESAD4XbKM/TZ5kPsWsmLI/AAAAAAAAAQ0/ElVkZJGbViE/s1600/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45" y="1442923"/>
            <a:ext cx="7331955" cy="486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43608" y="692696"/>
            <a:ext cx="7467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Para fazer a diferença, necessitamos de informação e conhecimento.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196752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000099"/>
                </a:solidFill>
                <a:latin typeface="Arial Black" pitchFamily="34" charset="0"/>
              </a:rPr>
              <a:t>Mas cuidado!!</a:t>
            </a:r>
          </a:p>
          <a:p>
            <a:pPr algn="ctr"/>
            <a:endParaRPr lang="pt-BR" sz="4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pt-BR" sz="4400" dirty="0" smtClean="0">
                <a:solidFill>
                  <a:srgbClr val="000099"/>
                </a:solidFill>
                <a:latin typeface="Arial Black" pitchFamily="34" charset="0"/>
              </a:rPr>
              <a:t>Por que a informação e a educação política são tão importantes?</a:t>
            </a:r>
            <a:endParaRPr lang="pt-BR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912768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27584" y="476672"/>
            <a:ext cx="7467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 castigo dos bons que não fazem política é serem governados pelos maus.”</a:t>
            </a:r>
            <a:endParaRPr lang="pt-BR" dirty="0">
              <a:cs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pt-BR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Platão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pt-BR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pt-BR" b="1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pt-BR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“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60648"/>
            <a:ext cx="7272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rgbClr val="000099"/>
                </a:solidFill>
              </a:rPr>
              <a:t>“Cada povo tem o governo que merece”</a:t>
            </a:r>
          </a:p>
          <a:p>
            <a:pPr algn="ctr"/>
            <a:r>
              <a:rPr lang="pt-BR" sz="2800" b="1" i="1" dirty="0" smtClean="0">
                <a:solidFill>
                  <a:srgbClr val="000099"/>
                </a:solidFill>
              </a:rPr>
              <a:t>(Joseph de </a:t>
            </a:r>
            <a:r>
              <a:rPr lang="pt-BR" sz="2800" b="1" i="1" dirty="0" err="1" smtClean="0">
                <a:solidFill>
                  <a:srgbClr val="000099"/>
                </a:solidFill>
              </a:rPr>
              <a:t>Maistre</a:t>
            </a:r>
            <a:r>
              <a:rPr lang="pt-BR" sz="2800" b="1" i="1" dirty="0" smtClean="0">
                <a:solidFill>
                  <a:srgbClr val="000099"/>
                </a:solidFill>
              </a:rPr>
              <a:t>)</a:t>
            </a:r>
            <a:endParaRPr lang="pt-BR" sz="6600" b="1" dirty="0">
              <a:solidFill>
                <a:srgbClr val="000099"/>
              </a:solidFill>
            </a:endParaRPr>
          </a:p>
        </p:txBody>
      </p:sp>
      <p:pic>
        <p:nvPicPr>
          <p:cNvPr id="6" name="Picture 2" descr="http://1.bp.blogspot.com/-eAIUHC0Urg0/T-PwU3e1YKI/AAAAAAAABXc/WH35Z95dmac/s1600/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112568" cy="3829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to-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23" y="980728"/>
            <a:ext cx="8898155" cy="475252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1.bp.blogspot.com/-nluvEJiEdP4/T3mKyXNC80I/AAAAAAAAAoo/ESARz9TZq5w/s1600/533196_273222679427916_100002205597009_613438_3875713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173044" cy="5373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4664"/>
            <a:ext cx="7772400" cy="5791200"/>
          </a:xfrm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DISK – PATRULHA</a:t>
            </a:r>
          </a:p>
          <a:p>
            <a:pPr algn="ctr" eaLnBrk="1" hangingPunct="1"/>
            <a:endParaRPr lang="pt-BR" sz="4000" b="1" dirty="0" smtClean="0">
              <a:solidFill>
                <a:srgbClr val="030113"/>
              </a:solidFill>
            </a:endParaRPr>
          </a:p>
          <a:p>
            <a:pPr algn="ctr" eaLnBrk="1" hangingPunct="1"/>
            <a:endParaRPr lang="pt-BR" sz="4000" b="1" dirty="0" smtClean="0">
              <a:solidFill>
                <a:srgbClr val="030113"/>
              </a:solidFill>
            </a:endParaRPr>
          </a:p>
          <a:p>
            <a:pPr eaLnBrk="1" hangingPunct="1"/>
            <a:r>
              <a:rPr lang="pt-BR" sz="4000" b="1" dirty="0" smtClean="0">
                <a:solidFill>
                  <a:srgbClr val="CC0000"/>
                </a:solidFill>
              </a:rPr>
              <a:t>148</a:t>
            </a:r>
          </a:p>
          <a:p>
            <a:pPr algn="ctr" eaLnBrk="1" hangingPunct="1"/>
            <a:endParaRPr lang="pt-BR" sz="4000" b="1" dirty="0" smtClean="0">
              <a:solidFill>
                <a:srgbClr val="030113"/>
              </a:solidFill>
            </a:endParaRPr>
          </a:p>
          <a:p>
            <a:pPr algn="ctr" eaLnBrk="1" hangingPunct="1"/>
            <a:r>
              <a:rPr lang="pt-BR" sz="5000" b="1" dirty="0" smtClean="0">
                <a:solidFill>
                  <a:srgbClr val="CC0000"/>
                </a:solidFill>
              </a:rPr>
              <a:t>                           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512603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228184" y="3573016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>
                <a:solidFill>
                  <a:srgbClr val="CC0000"/>
                </a:solidFill>
              </a:rPr>
              <a:t>148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Documents and Settings\000148642348\Meus documentos\2014\PATRULHA ELEITORAL_ELEIÇÕES 2014\MATERIAL DIDÁTICO\posts\IMG_0587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15456" y="116632"/>
            <a:ext cx="8849032" cy="6597352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I:\2004\CJD\Ranieri\P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43608" y="692696"/>
            <a:ext cx="7467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Esta é a proposta da Patrulha Eleitoral: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Trazer aos jovens informação e conhecimento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43608" y="404664"/>
            <a:ext cx="7467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Sobre o quê?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Nossos direitos e deveres constitucionais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Sobre política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Sobre eleições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782764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Estamos em ano eleitoral.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Os futuros candidatos já estão se mobilizando.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 nós? O que estamos fazendo?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782764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Vamos buscar conhecimento?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Os estudos começam com o conhecimento de nossos direitos constitucionais</a:t>
            </a:r>
            <a:endParaRPr lang="pt-BR" sz="28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re-ro\rede\pef\2014\PATRULHA ELEITORAL_ELEIÇÕES 2014\PROJETOS E RESOLUÇÃO\Ban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5000" contrast="-55000"/>
          </a:blip>
          <a:srcRect/>
          <a:stretch>
            <a:fillRect/>
          </a:stretch>
        </p:blipFill>
        <p:spPr bwMode="auto">
          <a:xfrm>
            <a:off x="0" y="0"/>
            <a:ext cx="9143999" cy="6860141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55576" y="692696"/>
            <a:ext cx="775563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rgbClr val="003366"/>
                </a:solidFill>
                <a:latin typeface="Arial" charset="0"/>
                <a:cs typeface="Arial" charset="0"/>
              </a:rPr>
              <a:t> </a:t>
            </a:r>
            <a:r>
              <a:rPr lang="pt-BR" sz="44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Constituição Federal Brasileira de 1988, art. 1º, Parágrafo Único:</a:t>
            </a:r>
          </a:p>
          <a:p>
            <a:pPr algn="ctr">
              <a:spcBef>
                <a:spcPct val="50000"/>
              </a:spcBef>
            </a:pPr>
            <a:r>
              <a:rPr lang="pt-BR" sz="4400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“</a:t>
            </a:r>
            <a:r>
              <a:rPr lang="pt-BR" sz="440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Todo poder emana do povo, que o exerce por meio de seus representantes eleitos ou diretamente”</a:t>
            </a:r>
            <a:r>
              <a:rPr lang="pt-BR" sz="44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  <a:endParaRPr lang="pt-BR" sz="4400" b="1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E:\Arquivos de programas\Microsoft Office\Templates\Estruturas de apresentação\Planagem.pot</Template>
  <TotalTime>4005</TotalTime>
  <Words>654</Words>
  <Application>Microsoft Office PowerPoint</Application>
  <PresentationFormat>Apresentação na tela (4:3)</PresentationFormat>
  <Paragraphs>143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Planagem</vt:lpstr>
      <vt:lpstr>Planilha</vt:lpstr>
      <vt:lpstr>CorelDRAW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ELEIÇÃO DOS REPRESENTANTES – A DANÇA DAS CADEIRAS</vt:lpstr>
      <vt:lpstr>Para ser eleitor e para ser candidato, o cidadão deve preencher alguns requisitos </vt:lpstr>
      <vt:lpstr>Slide 22</vt:lpstr>
      <vt:lpstr>Além desses requisitos, o candidato deve estar filiado a um partido político. O Brasil é pluripartidarista </vt:lpstr>
      <vt:lpstr>Slide 24</vt:lpstr>
      <vt:lpstr>Slide 25</vt:lpstr>
      <vt:lpstr>Slide 26</vt:lpstr>
      <vt:lpstr>Por isso, todo cuidado é pouco quando temos que escolher nossos candidatos, para que não caiamos em armadilhas. </vt:lpstr>
      <vt:lpstr>A POLÍTICA COMO TRAPAÇA</vt:lpstr>
      <vt:lpstr>Slide 29</vt:lpstr>
      <vt:lpstr>Slide 30</vt:lpstr>
      <vt:lpstr>Slide 31</vt:lpstr>
      <vt:lpstr>Slide 32</vt:lpstr>
      <vt:lpstr>O QUE DEVEMOS OBSERVAR NOS CANDIDATOS?</vt:lpstr>
      <vt:lpstr>O QUE DEVEMOS OBSERVAR NOS CANDIDATOS?</vt:lpstr>
      <vt:lpstr>O QUE DEVEMOS OBSERVAR NOS CANDIDATOS?</vt:lpstr>
      <vt:lpstr>O QUE DEVEMOS OBSERVAR NOS CANDIDATOS?</vt:lpstr>
      <vt:lpstr>O QUE DEVEMOS OBSERVAR NOS CANDIDATOS?</vt:lpstr>
      <vt:lpstr>O QUE DEVEMOS OBSERVAR NOS CANDIDATOS?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Justiça Eleitoral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TRE-RO</dc:creator>
  <cp:lastModifiedBy>012828522313</cp:lastModifiedBy>
  <cp:revision>159</cp:revision>
  <dcterms:created xsi:type="dcterms:W3CDTF">2005-04-25T20:21:07Z</dcterms:created>
  <dcterms:modified xsi:type="dcterms:W3CDTF">2014-05-16T14:07:06Z</dcterms:modified>
</cp:coreProperties>
</file>