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ls" ContentType="application/vnd.ms-exce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401" r:id="rId2"/>
    <p:sldId id="403" r:id="rId3"/>
    <p:sldId id="404" r:id="rId4"/>
    <p:sldId id="405" r:id="rId5"/>
    <p:sldId id="406" r:id="rId6"/>
    <p:sldId id="407" r:id="rId7"/>
    <p:sldId id="409" r:id="rId8"/>
    <p:sldId id="413" r:id="rId9"/>
    <p:sldId id="408" r:id="rId10"/>
    <p:sldId id="414" r:id="rId11"/>
    <p:sldId id="415" r:id="rId12"/>
    <p:sldId id="416" r:id="rId13"/>
    <p:sldId id="417" r:id="rId14"/>
    <p:sldId id="418" r:id="rId15"/>
    <p:sldId id="419" r:id="rId16"/>
    <p:sldId id="420" r:id="rId17"/>
    <p:sldId id="421" r:id="rId18"/>
    <p:sldId id="411" r:id="rId19"/>
    <p:sldId id="422" r:id="rId20"/>
    <p:sldId id="333" r:id="rId21"/>
    <p:sldId id="423" r:id="rId22"/>
    <p:sldId id="348" r:id="rId23"/>
    <p:sldId id="424" r:id="rId24"/>
    <p:sldId id="344" r:id="rId25"/>
    <p:sldId id="334" r:id="rId26"/>
    <p:sldId id="396" r:id="rId27"/>
    <p:sldId id="425" r:id="rId28"/>
    <p:sldId id="360" r:id="rId29"/>
    <p:sldId id="362" r:id="rId30"/>
    <p:sldId id="363" r:id="rId31"/>
    <p:sldId id="354" r:id="rId32"/>
    <p:sldId id="381" r:id="rId33"/>
    <p:sldId id="382" r:id="rId34"/>
    <p:sldId id="383" r:id="rId35"/>
    <p:sldId id="384" r:id="rId36"/>
    <p:sldId id="385" r:id="rId37"/>
    <p:sldId id="386" r:id="rId38"/>
    <p:sldId id="387" r:id="rId39"/>
    <p:sldId id="388" r:id="rId40"/>
    <p:sldId id="389" r:id="rId41"/>
    <p:sldId id="429" r:id="rId42"/>
    <p:sldId id="390" r:id="rId43"/>
    <p:sldId id="428" r:id="rId44"/>
    <p:sldId id="412" r:id="rId45"/>
    <p:sldId id="426" r:id="rId46"/>
    <p:sldId id="391" r:id="rId47"/>
    <p:sldId id="410" r:id="rId48"/>
    <p:sldId id="257" r:id="rId49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009900"/>
    <a:srgbClr val="FFCC00"/>
    <a:srgbClr val="FEFECA"/>
    <a:srgbClr val="F3F66C"/>
    <a:srgbClr val="FFFF99"/>
    <a:srgbClr val="66FFFF"/>
    <a:srgbClr val="66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386" autoAdjust="0"/>
    <p:restoredTop sz="90893" autoAdjust="0"/>
  </p:normalViewPr>
  <p:slideViewPr>
    <p:cSldViewPr>
      <p:cViewPr varScale="1">
        <p:scale>
          <a:sx n="41" d="100"/>
          <a:sy n="41" d="100"/>
        </p:scale>
        <p:origin x="-108" y="-19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84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29.xml"/><Relationship Id="rId2" Type="http://schemas.openxmlformats.org/officeDocument/2006/relationships/slide" Target="slides/slide28.xml"/><Relationship Id="rId1" Type="http://schemas.openxmlformats.org/officeDocument/2006/relationships/slide" Target="slides/slide22.xml"/><Relationship Id="rId5" Type="http://schemas.openxmlformats.org/officeDocument/2006/relationships/slide" Target="slides/slide46.xml"/><Relationship Id="rId4" Type="http://schemas.openxmlformats.org/officeDocument/2006/relationships/slide" Target="slides/slide30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image" Target="../media/image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5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1035050" y="1552575"/>
            <a:ext cx="10179050" cy="5305425"/>
            <a:chOff x="-652" y="978"/>
            <a:chExt cx="6412" cy="3342"/>
          </a:xfrm>
        </p:grpSpPr>
        <p:sp>
          <p:nvSpPr>
            <p:cNvPr id="5" name="Freeform 3"/>
            <p:cNvSpPr>
              <a:spLocks/>
            </p:cNvSpPr>
            <p:nvPr/>
          </p:nvSpPr>
          <p:spPr bwMode="auto">
            <a:xfrm>
              <a:off x="2061" y="1707"/>
              <a:ext cx="3699" cy="2613"/>
            </a:xfrm>
            <a:custGeom>
              <a:avLst/>
              <a:gdLst/>
              <a:ahLst/>
              <a:cxnLst>
                <a:cxn ang="0">
                  <a:pos x="1523" y="2611"/>
                </a:cxn>
                <a:cxn ang="0">
                  <a:pos x="3698" y="2612"/>
                </a:cxn>
                <a:cxn ang="0">
                  <a:pos x="3698" y="2228"/>
                </a:cxn>
                <a:cxn ang="0">
                  <a:pos x="0" y="0"/>
                </a:cxn>
                <a:cxn ang="0">
                  <a:pos x="160" y="118"/>
                </a:cxn>
                <a:cxn ang="0">
                  <a:pos x="292" y="219"/>
                </a:cxn>
                <a:cxn ang="0">
                  <a:pos x="441" y="347"/>
                </a:cxn>
                <a:cxn ang="0">
                  <a:pos x="585" y="482"/>
                </a:cxn>
                <a:cxn ang="0">
                  <a:pos x="796" y="711"/>
                </a:cxn>
                <a:cxn ang="0">
                  <a:pos x="983" y="955"/>
                </a:cxn>
                <a:cxn ang="0">
                  <a:pos x="1119" y="1168"/>
                </a:cxn>
                <a:cxn ang="0">
                  <a:pos x="1238" y="1388"/>
                </a:cxn>
                <a:cxn ang="0">
                  <a:pos x="1331" y="1608"/>
                </a:cxn>
                <a:cxn ang="0">
                  <a:pos x="1400" y="1809"/>
                </a:cxn>
                <a:cxn ang="0">
                  <a:pos x="1447" y="1979"/>
                </a:cxn>
                <a:cxn ang="0">
                  <a:pos x="1490" y="2190"/>
                </a:cxn>
                <a:cxn ang="0">
                  <a:pos x="1511" y="2374"/>
                </a:cxn>
                <a:cxn ang="0">
                  <a:pos x="1523" y="2611"/>
                </a:cxn>
              </a:cxnLst>
              <a:rect l="0" t="0" r="r" b="b"/>
              <a:pathLst>
                <a:path w="3699" h="2613">
                  <a:moveTo>
                    <a:pt x="1523" y="2611"/>
                  </a:moveTo>
                  <a:lnTo>
                    <a:pt x="3698" y="2612"/>
                  </a:lnTo>
                  <a:lnTo>
                    <a:pt x="3698" y="2228"/>
                  </a:lnTo>
                  <a:lnTo>
                    <a:pt x="0" y="0"/>
                  </a:lnTo>
                  <a:lnTo>
                    <a:pt x="160" y="118"/>
                  </a:lnTo>
                  <a:lnTo>
                    <a:pt x="292" y="219"/>
                  </a:lnTo>
                  <a:lnTo>
                    <a:pt x="441" y="347"/>
                  </a:lnTo>
                  <a:lnTo>
                    <a:pt x="585" y="482"/>
                  </a:lnTo>
                  <a:lnTo>
                    <a:pt x="796" y="711"/>
                  </a:lnTo>
                  <a:lnTo>
                    <a:pt x="983" y="955"/>
                  </a:lnTo>
                  <a:lnTo>
                    <a:pt x="1119" y="1168"/>
                  </a:lnTo>
                  <a:lnTo>
                    <a:pt x="1238" y="1388"/>
                  </a:lnTo>
                  <a:lnTo>
                    <a:pt x="1331" y="1608"/>
                  </a:lnTo>
                  <a:lnTo>
                    <a:pt x="1400" y="1809"/>
                  </a:lnTo>
                  <a:lnTo>
                    <a:pt x="1447" y="1979"/>
                  </a:lnTo>
                  <a:lnTo>
                    <a:pt x="1490" y="2190"/>
                  </a:lnTo>
                  <a:lnTo>
                    <a:pt x="1511" y="2374"/>
                  </a:lnTo>
                  <a:lnTo>
                    <a:pt x="1523" y="2611"/>
                  </a:lnTo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pt-BR"/>
            </a:p>
          </p:txBody>
        </p:sp>
        <p:sp>
          <p:nvSpPr>
            <p:cNvPr id="6" name="Arc 4"/>
            <p:cNvSpPr>
              <a:spLocks/>
            </p:cNvSpPr>
            <p:nvPr/>
          </p:nvSpPr>
          <p:spPr bwMode="auto">
            <a:xfrm>
              <a:off x="-652" y="978"/>
              <a:ext cx="4237" cy="3342"/>
            </a:xfrm>
            <a:custGeom>
              <a:avLst/>
              <a:gdLst>
                <a:gd name="G0" fmla="+- 0 0 0"/>
                <a:gd name="G1" fmla="+- 21231 0 0"/>
                <a:gd name="G2" fmla="+- 21600 0 0"/>
                <a:gd name="T0" fmla="*/ 3977 w 21600"/>
                <a:gd name="T1" fmla="*/ 0 h 21231"/>
                <a:gd name="T2" fmla="*/ 21600 w 21600"/>
                <a:gd name="T3" fmla="*/ 21231 h 21231"/>
                <a:gd name="T4" fmla="*/ 0 w 21600"/>
                <a:gd name="T5" fmla="*/ 21231 h 21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231" fill="none" extrusionOk="0">
                  <a:moveTo>
                    <a:pt x="3976" y="0"/>
                  </a:moveTo>
                  <a:cubicBezTo>
                    <a:pt x="14194" y="1914"/>
                    <a:pt x="21600" y="10835"/>
                    <a:pt x="21600" y="21231"/>
                  </a:cubicBezTo>
                </a:path>
                <a:path w="21600" h="21231" stroke="0" extrusionOk="0">
                  <a:moveTo>
                    <a:pt x="3976" y="0"/>
                  </a:moveTo>
                  <a:cubicBezTo>
                    <a:pt x="14194" y="1914"/>
                    <a:pt x="21600" y="10835"/>
                    <a:pt x="21600" y="21231"/>
                  </a:cubicBezTo>
                  <a:lnTo>
                    <a:pt x="0" y="21231"/>
                  </a:lnTo>
                  <a:close/>
                </a:path>
              </a:pathLst>
            </a:custGeom>
            <a:noFill/>
            <a:ln w="1270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pt-BR"/>
            </a:p>
          </p:txBody>
        </p:sp>
      </p:grpSp>
      <p:sp>
        <p:nvSpPr>
          <p:cNvPr id="72709" name="Rectangle 5"/>
          <p:cNvSpPr>
            <a:spLocks noGrp="1" noChangeArrowheads="1"/>
          </p:cNvSpPr>
          <p:nvPr>
            <p:ph type="ctrTitle" sz="quarter"/>
          </p:nvPr>
        </p:nvSpPr>
        <p:spPr>
          <a:xfrm>
            <a:off x="1293813" y="762000"/>
            <a:ext cx="77724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72710" name="Rectangle 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685800" y="3429000"/>
            <a:ext cx="6400800" cy="1752600"/>
          </a:xfrm>
        </p:spPr>
        <p:txBody>
          <a:bodyPr lIns="92075" tIns="46038" rIns="92075" bIns="46038"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B10E87-22D6-4DF3-A76A-058161207D1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526CCD-B9C2-45E8-9FBE-67200C23199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2FE12C-CBB0-4DA7-96F6-C0E9341E3AC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clipArtAndTx" preserve="1">
  <p:cSld name="Título, clip-art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lip-art 2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80A25A-D1AB-4EFB-88E1-7ED6B54B3BF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4652C8-F7E0-4E92-9967-20BAE9F13FB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552F96-AD6F-4391-86A8-30B1215F7F1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1EAC6F-B913-48EA-98E4-86BEE5B4E5C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929D5E-D0EA-4AAE-8F1D-0816312C1E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FD8051-7CD6-484C-8A32-E0B0A2EFF24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F1E78B-2E23-485D-81AE-960044F39B7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319DEE-FA5A-42A5-AD36-1F7F36759DB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39FEFE-6BB9-485C-9C0C-C5529F23D75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Group 2"/>
          <p:cNvGrpSpPr>
            <a:grpSpLocks/>
          </p:cNvGrpSpPr>
          <p:nvPr/>
        </p:nvGrpSpPr>
        <p:grpSpPr bwMode="auto">
          <a:xfrm>
            <a:off x="0" y="1588"/>
            <a:ext cx="9132888" cy="6845300"/>
            <a:chOff x="0" y="1"/>
            <a:chExt cx="5753" cy="4312"/>
          </a:xfrm>
        </p:grpSpPr>
        <p:sp>
          <p:nvSpPr>
            <p:cNvPr id="71683" name="Freeform 3"/>
            <p:cNvSpPr>
              <a:spLocks/>
            </p:cNvSpPr>
            <p:nvPr/>
          </p:nvSpPr>
          <p:spPr bwMode="auto">
            <a:xfrm>
              <a:off x="3394" y="999"/>
              <a:ext cx="2359" cy="3314"/>
            </a:xfrm>
            <a:custGeom>
              <a:avLst/>
              <a:gdLst/>
              <a:ahLst/>
              <a:cxnLst>
                <a:cxn ang="0">
                  <a:pos x="1905" y="3312"/>
                </a:cxn>
                <a:cxn ang="0">
                  <a:pos x="2358" y="3313"/>
                </a:cxn>
                <a:cxn ang="0">
                  <a:pos x="2358" y="1437"/>
                </a:cxn>
                <a:cxn ang="0">
                  <a:pos x="0" y="0"/>
                </a:cxn>
                <a:cxn ang="0">
                  <a:pos x="201" y="150"/>
                </a:cxn>
                <a:cxn ang="0">
                  <a:pos x="366" y="279"/>
                </a:cxn>
                <a:cxn ang="0">
                  <a:pos x="552" y="441"/>
                </a:cxn>
                <a:cxn ang="0">
                  <a:pos x="732" y="612"/>
                </a:cxn>
                <a:cxn ang="0">
                  <a:pos x="996" y="903"/>
                </a:cxn>
                <a:cxn ang="0">
                  <a:pos x="1230" y="1212"/>
                </a:cxn>
                <a:cxn ang="0">
                  <a:pos x="1400" y="1482"/>
                </a:cxn>
                <a:cxn ang="0">
                  <a:pos x="1548" y="1761"/>
                </a:cxn>
                <a:cxn ang="0">
                  <a:pos x="1665" y="2040"/>
                </a:cxn>
                <a:cxn ang="0">
                  <a:pos x="1751" y="2295"/>
                </a:cxn>
                <a:cxn ang="0">
                  <a:pos x="1809" y="2511"/>
                </a:cxn>
                <a:cxn ang="0">
                  <a:pos x="1863" y="2778"/>
                </a:cxn>
                <a:cxn ang="0">
                  <a:pos x="1890" y="3012"/>
                </a:cxn>
                <a:cxn ang="0">
                  <a:pos x="1905" y="3312"/>
                </a:cxn>
              </a:cxnLst>
              <a:rect l="0" t="0" r="r" b="b"/>
              <a:pathLst>
                <a:path w="2359" h="3314">
                  <a:moveTo>
                    <a:pt x="1905" y="3312"/>
                  </a:moveTo>
                  <a:lnTo>
                    <a:pt x="2358" y="3313"/>
                  </a:lnTo>
                  <a:lnTo>
                    <a:pt x="2358" y="1437"/>
                  </a:lnTo>
                  <a:lnTo>
                    <a:pt x="0" y="0"/>
                  </a:lnTo>
                  <a:lnTo>
                    <a:pt x="201" y="150"/>
                  </a:lnTo>
                  <a:lnTo>
                    <a:pt x="366" y="279"/>
                  </a:lnTo>
                  <a:lnTo>
                    <a:pt x="552" y="441"/>
                  </a:lnTo>
                  <a:lnTo>
                    <a:pt x="732" y="612"/>
                  </a:lnTo>
                  <a:lnTo>
                    <a:pt x="996" y="903"/>
                  </a:lnTo>
                  <a:lnTo>
                    <a:pt x="1230" y="1212"/>
                  </a:lnTo>
                  <a:lnTo>
                    <a:pt x="1400" y="1482"/>
                  </a:lnTo>
                  <a:lnTo>
                    <a:pt x="1548" y="1761"/>
                  </a:lnTo>
                  <a:lnTo>
                    <a:pt x="1665" y="2040"/>
                  </a:lnTo>
                  <a:lnTo>
                    <a:pt x="1751" y="2295"/>
                  </a:lnTo>
                  <a:lnTo>
                    <a:pt x="1809" y="2511"/>
                  </a:lnTo>
                  <a:lnTo>
                    <a:pt x="1863" y="2778"/>
                  </a:lnTo>
                  <a:lnTo>
                    <a:pt x="1890" y="3012"/>
                  </a:lnTo>
                  <a:lnTo>
                    <a:pt x="1905" y="3312"/>
                  </a:lnTo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pt-BR"/>
            </a:p>
          </p:txBody>
        </p:sp>
        <p:sp>
          <p:nvSpPr>
            <p:cNvPr id="71684" name="Arc 4"/>
            <p:cNvSpPr>
              <a:spLocks/>
            </p:cNvSpPr>
            <p:nvPr/>
          </p:nvSpPr>
          <p:spPr bwMode="auto">
            <a:xfrm>
              <a:off x="0" y="1"/>
              <a:ext cx="5298" cy="4312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270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pt-BR"/>
            </a:p>
          </p:txBody>
        </p:sp>
      </p:grpSp>
      <p:sp>
        <p:nvSpPr>
          <p:cNvPr id="71685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71686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1687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1688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fld id="{579B5ED2-C5F9-435D-A901-EEC9CFFEAB1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9223" name="Rectangle 9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64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  <p:sldLayoutId id="2147483763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l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000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http://www.canalkids.com.br/cidadania/democracia/imagens/nos_tambem_somos_1.gif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Planilha_do_Microsoft_Office_Excel_97-20032.xls"/><Relationship Id="rId4" Type="http://schemas.openxmlformats.org/officeDocument/2006/relationships/oleObject" Target="../embeddings/Planilha_do_Microsoft_Office_Excel_97-20031.xls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mn.org.br/logotipos.asp" TargetMode="External"/><Relationship Id="rId13" Type="http://schemas.openxmlformats.org/officeDocument/2006/relationships/hyperlink" Target="http://www.crwflags.com/fotw/images/b/br%7dphs.gif" TargetMode="External"/><Relationship Id="rId18" Type="http://schemas.openxmlformats.org/officeDocument/2006/relationships/image" Target="../media/image17.jpeg"/><Relationship Id="rId26" Type="http://schemas.openxmlformats.org/officeDocument/2006/relationships/image" Target="../media/image22.png"/><Relationship Id="rId39" Type="http://schemas.openxmlformats.org/officeDocument/2006/relationships/hyperlink" Target="http://redir.folha.com.br/redir/online/manual/*http:/www.prp.org.br/" TargetMode="External"/><Relationship Id="rId3" Type="http://schemas.openxmlformats.org/officeDocument/2006/relationships/image" Target="../media/image1.jpeg"/><Relationship Id="rId21" Type="http://schemas.openxmlformats.org/officeDocument/2006/relationships/hyperlink" Target="http://www.al.rs.gov.br/Dep/PSB.htm" TargetMode="External"/><Relationship Id="rId34" Type="http://schemas.openxmlformats.org/officeDocument/2006/relationships/image" Target="../media/image29.png"/><Relationship Id="rId42" Type="http://schemas.openxmlformats.org/officeDocument/2006/relationships/image" Target="../media/image35.jpeg"/><Relationship Id="rId47" Type="http://schemas.openxmlformats.org/officeDocument/2006/relationships/image" Target="../media/image38.jpeg"/><Relationship Id="rId7" Type="http://schemas.openxmlformats.org/officeDocument/2006/relationships/image" Target="../media/image12.jpeg"/><Relationship Id="rId12" Type="http://schemas.openxmlformats.org/officeDocument/2006/relationships/image" Target="../media/image14.png"/><Relationship Id="rId17" Type="http://schemas.openxmlformats.org/officeDocument/2006/relationships/hyperlink" Target="http://www.camaraubatuba.sp.gov.br/vereadores/partidos/p_psc.gif" TargetMode="External"/><Relationship Id="rId25" Type="http://schemas.openxmlformats.org/officeDocument/2006/relationships/image" Target="../media/image21.png"/><Relationship Id="rId33" Type="http://schemas.openxmlformats.org/officeDocument/2006/relationships/image" Target="../media/image28.png"/><Relationship Id="rId38" Type="http://schemas.openxmlformats.org/officeDocument/2006/relationships/image" Target="../media/image32.png"/><Relationship Id="rId46" Type="http://schemas.openxmlformats.org/officeDocument/2006/relationships/hyperlink" Target="http://www.facebook.com/Pen51PartidoEcologicoNacionalParanaCesarRozek" TargetMode="External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16.jpeg"/><Relationship Id="rId20" Type="http://schemas.openxmlformats.org/officeDocument/2006/relationships/image" Target="../media/image18.jpeg"/><Relationship Id="rId29" Type="http://schemas.openxmlformats.org/officeDocument/2006/relationships/hyperlink" Target="http://images.google.com.br/imgres?imgurl=http://www.pstu.org.br/eleicoes2002/fotos/logos/logo_fundobranco16.png&amp;imgrefurl=http://www.pstu.org.br/downloads.asp&amp;h=183&amp;w=428&amp;sz=46&amp;tbnid=5sam4Hmgr7UJ:&amp;tbnh=52&amp;tbnw=122&amp;hl=pt-BR&amp;start=14&amp;prev=/images?q=LOGO+PSTU&amp;svnum=10&amp;hl=pt-BR&amp;lr=&amp;sa=G" TargetMode="External"/><Relationship Id="rId41" Type="http://schemas.openxmlformats.org/officeDocument/2006/relationships/image" Target="../media/image34.jpeg"/><Relationship Id="rId1" Type="http://schemas.openxmlformats.org/officeDocument/2006/relationships/vmlDrawing" Target="../drawings/vmlDrawing2.vml"/><Relationship Id="rId6" Type="http://schemas.openxmlformats.org/officeDocument/2006/relationships/hyperlink" Target="http://www.pdt.org.br/images/pdpdt_n.cdr" TargetMode="External"/><Relationship Id="rId11" Type="http://schemas.openxmlformats.org/officeDocument/2006/relationships/hyperlink" Target="http://www.pps.org.br/" TargetMode="External"/><Relationship Id="rId24" Type="http://schemas.openxmlformats.org/officeDocument/2006/relationships/image" Target="../media/image20.png"/><Relationship Id="rId32" Type="http://schemas.openxmlformats.org/officeDocument/2006/relationships/image" Target="../media/image27.png"/><Relationship Id="rId37" Type="http://schemas.openxmlformats.org/officeDocument/2006/relationships/hyperlink" Target="http://redir.folha.com.br/redir/online/manual/*http:/www.tse.gov.br/partidos/partidos_politicos/ptc.html" TargetMode="External"/><Relationship Id="rId40" Type="http://schemas.openxmlformats.org/officeDocument/2006/relationships/image" Target="../media/image33.png"/><Relationship Id="rId45" Type="http://schemas.openxmlformats.org/officeDocument/2006/relationships/image" Target="../media/image37.png"/><Relationship Id="rId5" Type="http://schemas.openxmlformats.org/officeDocument/2006/relationships/image" Target="../media/image11.png"/><Relationship Id="rId15" Type="http://schemas.openxmlformats.org/officeDocument/2006/relationships/hyperlink" Target="http://www.crwflags.com/fotw/images/b/br%7dprtb.gif" TargetMode="External"/><Relationship Id="rId23" Type="http://schemas.openxmlformats.org/officeDocument/2006/relationships/hyperlink" Target="http://www.al.rs.gov.br/Dep/PCDOB.htm" TargetMode="External"/><Relationship Id="rId28" Type="http://schemas.openxmlformats.org/officeDocument/2006/relationships/image" Target="../media/image24.jpeg"/><Relationship Id="rId36" Type="http://schemas.openxmlformats.org/officeDocument/2006/relationships/image" Target="../media/image31.jpeg"/><Relationship Id="rId10" Type="http://schemas.openxmlformats.org/officeDocument/2006/relationships/oleObject" Target="../embeddings/oleObject1.bin"/><Relationship Id="rId19" Type="http://schemas.openxmlformats.org/officeDocument/2006/relationships/hyperlink" Target="http://www.al.rs.gov.br/Dep/PP.htm" TargetMode="External"/><Relationship Id="rId31" Type="http://schemas.openxmlformats.org/officeDocument/2006/relationships/image" Target="../media/image26.png"/><Relationship Id="rId44" Type="http://schemas.openxmlformats.org/officeDocument/2006/relationships/image" Target="../media/image36.jpeg"/><Relationship Id="rId4" Type="http://schemas.openxmlformats.org/officeDocument/2006/relationships/image" Target="../media/image10.jpeg"/><Relationship Id="rId9" Type="http://schemas.openxmlformats.org/officeDocument/2006/relationships/image" Target="../media/image13.png"/><Relationship Id="rId14" Type="http://schemas.openxmlformats.org/officeDocument/2006/relationships/image" Target="../media/image15.jpeg"/><Relationship Id="rId22" Type="http://schemas.openxmlformats.org/officeDocument/2006/relationships/image" Target="../media/image19.png"/><Relationship Id="rId27" Type="http://schemas.openxmlformats.org/officeDocument/2006/relationships/image" Target="../media/image23.png"/><Relationship Id="rId30" Type="http://schemas.openxmlformats.org/officeDocument/2006/relationships/image" Target="../media/image25.jpeg"/><Relationship Id="rId35" Type="http://schemas.openxmlformats.org/officeDocument/2006/relationships/image" Target="../media/image30.png"/><Relationship Id="rId43" Type="http://schemas.openxmlformats.org/officeDocument/2006/relationships/hyperlink" Target="http://www.google.com.br/imgres?imgurl=http://www.psd.org.br/wp-content/uploads/PSD_Logo_fundoBranco_06.jpg&amp;imgrefurl=http://blogdotarso.com/tag/psd/&amp;usg=__S3VTAm_f_sodnwZ0uhomz26-lPY=&amp;h=2008&amp;w=2769&amp;sz=308&amp;hl=pt-PT&amp;start=3&amp;zoom=1&amp;tbnid=gqSJ4maS_PuQLM:&amp;tbnh=109&amp;tbnw=150&amp;ei=_BATUNT2J6ji0gGMzIHACg&amp;prev=/search?q=psd&amp;um=1&amp;hl=pt-PT&amp;sa=N&amp;gbv=2&amp;tbm=isch&amp;um=1&amp;itbs=1" TargetMode="Externa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wmf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oleObject" Target="../embeddings/oleObject2.bin"/><Relationship Id="rId4" Type="http://schemas.openxmlformats.org/officeDocument/2006/relationships/image" Target="../media/image47.gi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gi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7.gi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7.gi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http://www.canalkids.com.br/cidadania/democracia/imagens/nos_tambem_somos_1.gif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gi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47.gi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wmf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wmf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wmf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2" descr="\\tre-ro\rede\pef\2014\PATRULHA ELEITORAL_ELEIÇÕES 2014\PROJETOS E RESOLUÇÃO\Ban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6014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\\tre-ro\rede\pef\2014\PATRULHA ELEITORAL_ELEIÇÕES 2014\PROJETOS E RESOLUÇÃO\Baner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lum bright="35000" contrast="-55000"/>
          </a:blip>
          <a:srcRect/>
          <a:stretch>
            <a:fillRect/>
          </a:stretch>
        </p:blipFill>
        <p:spPr bwMode="auto">
          <a:xfrm>
            <a:off x="0" y="0"/>
            <a:ext cx="9143999" cy="6860141"/>
          </a:xfrm>
          <a:prstGeom prst="rect">
            <a:avLst/>
          </a:prstGeom>
          <a:noFill/>
        </p:spPr>
      </p:pic>
      <p:sp>
        <p:nvSpPr>
          <p:cNvPr id="13315" name="Text Box 2"/>
          <p:cNvSpPr txBox="1">
            <a:spLocks noChangeArrowheads="1"/>
          </p:cNvSpPr>
          <p:nvPr/>
        </p:nvSpPr>
        <p:spPr bwMode="auto">
          <a:xfrm>
            <a:off x="755576" y="476672"/>
            <a:ext cx="7755632" cy="59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pt-BR" b="1" dirty="0">
                <a:solidFill>
                  <a:srgbClr val="003366"/>
                </a:solidFill>
                <a:latin typeface="Arial" charset="0"/>
                <a:cs typeface="Arial" charset="0"/>
              </a:rPr>
              <a:t> </a:t>
            </a:r>
            <a:endParaRPr lang="pt-BR" dirty="0">
              <a:cs typeface="Times New Roman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pt-BR" sz="3200" dirty="0" smtClean="0">
                <a:solidFill>
                  <a:srgbClr val="0000CC"/>
                </a:solidFill>
                <a:latin typeface="Arial" charset="0"/>
                <a:cs typeface="Arial" charset="0"/>
              </a:rPr>
              <a:t>O motor que move todo esse poder chama-se </a:t>
            </a:r>
          </a:p>
          <a:p>
            <a:pPr algn="ctr">
              <a:spcBef>
                <a:spcPct val="50000"/>
              </a:spcBef>
            </a:pPr>
            <a:r>
              <a:rPr lang="pt-BR" sz="3200" b="1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PARTICIPAÇÃO POLÍTICA. </a:t>
            </a:r>
          </a:p>
          <a:p>
            <a:pPr algn="ctr">
              <a:spcBef>
                <a:spcPct val="50000"/>
              </a:spcBef>
            </a:pPr>
            <a:r>
              <a:rPr lang="pt-BR" sz="3200" dirty="0" smtClean="0">
                <a:solidFill>
                  <a:srgbClr val="0000CC"/>
                </a:solidFill>
                <a:latin typeface="Arial" charset="0"/>
                <a:cs typeface="Arial" charset="0"/>
              </a:rPr>
              <a:t>Sem participação, a democracia perde o sentido e a soberania popular se enfraquece. </a:t>
            </a:r>
          </a:p>
          <a:p>
            <a:pPr algn="ctr">
              <a:spcBef>
                <a:spcPct val="50000"/>
              </a:spcBef>
            </a:pPr>
            <a:r>
              <a:rPr lang="pt-BR" sz="3200" dirty="0" smtClean="0">
                <a:solidFill>
                  <a:srgbClr val="0000CC"/>
                </a:solidFill>
                <a:latin typeface="Arial" charset="0"/>
                <a:cs typeface="Arial" charset="0"/>
              </a:rPr>
              <a:t>O povo perde a voz ativa que a Constituição lhe assegura.</a:t>
            </a:r>
            <a:endParaRPr lang="pt-BR" sz="3200" dirty="0" smtClean="0">
              <a:solidFill>
                <a:srgbClr val="0000CC"/>
              </a:solidFill>
            </a:endParaRPr>
          </a:p>
          <a:p>
            <a:pPr algn="ctr">
              <a:spcBef>
                <a:spcPct val="50000"/>
              </a:spcBef>
              <a:defRPr/>
            </a:pPr>
            <a:endParaRPr lang="pt-BR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\\tre-ro\rede\pef\2014\PATRULHA ELEITORAL_ELEIÇÕES 2014\PROJETOS E RESOLUÇÃO\Baner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lum bright="35000" contrast="-55000"/>
          </a:blip>
          <a:srcRect/>
          <a:stretch>
            <a:fillRect/>
          </a:stretch>
        </p:blipFill>
        <p:spPr bwMode="auto">
          <a:xfrm>
            <a:off x="0" y="0"/>
            <a:ext cx="9143999" cy="6860141"/>
          </a:xfrm>
          <a:prstGeom prst="rect">
            <a:avLst/>
          </a:prstGeom>
          <a:noFill/>
        </p:spPr>
      </p:pic>
      <p:sp>
        <p:nvSpPr>
          <p:cNvPr id="21507" name="Text Box 3"/>
          <p:cNvSpPr txBox="1">
            <a:spLocks noChangeArrowheads="1"/>
          </p:cNvSpPr>
          <p:nvPr/>
        </p:nvSpPr>
        <p:spPr bwMode="auto">
          <a:xfrm>
            <a:off x="609600" y="1219200"/>
            <a:ext cx="8001000" cy="411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pt-PT" sz="6600" b="1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A </a:t>
            </a:r>
            <a:r>
              <a:rPr lang="pt-PT" sz="66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participação política</a:t>
            </a:r>
            <a:r>
              <a:rPr lang="pt-PT" sz="6600" b="1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é a razão de ser da Democracia</a:t>
            </a:r>
            <a:r>
              <a:rPr lang="pt-BR" sz="6000" b="1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\\tre-ro\rede\pef\2014\PATRULHA ELEITORAL_ELEIÇÕES 2014\PROJETOS E RESOLUÇÃO\Baner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lum bright="35000" contrast="-55000"/>
          </a:blip>
          <a:srcRect/>
          <a:stretch>
            <a:fillRect/>
          </a:stretch>
        </p:blipFill>
        <p:spPr bwMode="auto">
          <a:xfrm>
            <a:off x="0" y="0"/>
            <a:ext cx="9143999" cy="6860141"/>
          </a:xfrm>
          <a:prstGeom prst="rect">
            <a:avLst/>
          </a:prstGeom>
          <a:noFill/>
        </p:spPr>
      </p:pic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685800" y="1447800"/>
            <a:ext cx="8153400" cy="374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pt-BR" sz="8000" b="1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FORMAS DE PARTICIPAÇÃO POLÍTICA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tre-ro\rede\pef\2014\PATRULHA ELEITORAL_ELEIÇÕES 2014\PROJETOS E RESOLUÇÃO\Baner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lum bright="35000" contrast="-55000"/>
          </a:blip>
          <a:srcRect/>
          <a:stretch>
            <a:fillRect/>
          </a:stretch>
        </p:blipFill>
        <p:spPr bwMode="auto">
          <a:xfrm>
            <a:off x="0" y="0"/>
            <a:ext cx="9143999" cy="6860141"/>
          </a:xfrm>
          <a:prstGeom prst="rect">
            <a:avLst/>
          </a:prstGeom>
          <a:noFill/>
        </p:spPr>
      </p:pic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609600" y="533400"/>
            <a:ext cx="815340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pt-PT" sz="4800" b="1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INDIRETA</a:t>
            </a:r>
            <a:endParaRPr lang="pt-BR" sz="4000">
              <a:solidFill>
                <a:srgbClr val="0000CC"/>
              </a:solidFill>
            </a:endParaRPr>
          </a:p>
        </p:txBody>
      </p:sp>
      <p:pic>
        <p:nvPicPr>
          <p:cNvPr id="6148" name="Picture 4" descr="http://www.canalkids.com.br/cidadania/democracia/imagens/nos_tambem_somos_1.gif"/>
          <p:cNvPicPr>
            <a:picLocks noChangeAspect="1" noChangeArrowheads="1"/>
          </p:cNvPicPr>
          <p:nvPr/>
        </p:nvPicPr>
        <p:blipFill>
          <a:blip r:embed="rId3" r:link="rId4" cstate="print"/>
          <a:srcRect/>
          <a:stretch>
            <a:fillRect/>
          </a:stretch>
        </p:blipFill>
        <p:spPr bwMode="auto">
          <a:xfrm>
            <a:off x="5334000" y="1565275"/>
            <a:ext cx="3581400" cy="247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609600" y="1600200"/>
            <a:ext cx="4800600" cy="283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PT" sz="3600">
                <a:solidFill>
                  <a:srgbClr val="0000CC"/>
                </a:solidFill>
                <a:latin typeface="Arial" charset="0"/>
                <a:cs typeface="Arial" charset="0"/>
              </a:rPr>
              <a:t>O exercício indireto do poder político é feito por meio dos representantes eleitos pelo povo.</a:t>
            </a:r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533400" y="4572000"/>
            <a:ext cx="8153400" cy="155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PT" sz="3200">
                <a:solidFill>
                  <a:srgbClr val="0000CC"/>
                </a:solidFill>
                <a:latin typeface="Arial" charset="0"/>
                <a:cs typeface="Arial" charset="0"/>
              </a:rPr>
              <a:t>Pessoas são escolhidas para atuarem junto ao Estado em defesa dos interesses do povo (e não de seus próprios interesses).</a:t>
            </a:r>
            <a:endParaRPr lang="pt-BR" sz="48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\\tre-ro\rede\pef\2014\PATRULHA ELEITORAL_ELEIÇÕES 2014\PROJETOS E RESOLUÇÃO\Baner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lum bright="35000" contrast="-55000"/>
          </a:blip>
          <a:srcRect/>
          <a:stretch>
            <a:fillRect/>
          </a:stretch>
        </p:blipFill>
        <p:spPr bwMode="auto">
          <a:xfrm>
            <a:off x="0" y="0"/>
            <a:ext cx="9143999" cy="6860141"/>
          </a:xfrm>
          <a:prstGeom prst="rect">
            <a:avLst/>
          </a:prstGeom>
          <a:noFill/>
        </p:spPr>
      </p:pic>
      <p:sp>
        <p:nvSpPr>
          <p:cNvPr id="25603" name="Text Box 3"/>
          <p:cNvSpPr txBox="1">
            <a:spLocks noChangeArrowheads="1"/>
          </p:cNvSpPr>
          <p:nvPr/>
        </p:nvSpPr>
        <p:spPr bwMode="auto">
          <a:xfrm>
            <a:off x="533400" y="457200"/>
            <a:ext cx="8153400" cy="618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pt-PT" sz="3200" b="1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DIRETA</a:t>
            </a:r>
          </a:p>
          <a:p>
            <a:pPr algn="just">
              <a:spcBef>
                <a:spcPct val="50000"/>
              </a:spcBef>
              <a:defRPr/>
            </a:pPr>
            <a:r>
              <a:rPr lang="pt-PT" sz="320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Quando o povo exerce diretamente o seu poder político, ocorrendo uma manifestação pessoal de cada cidadão (sem a figura do representante). </a:t>
            </a:r>
          </a:p>
          <a:p>
            <a:pPr algn="just">
              <a:spcBef>
                <a:spcPct val="50000"/>
              </a:spcBef>
              <a:defRPr/>
            </a:pPr>
            <a:r>
              <a:rPr lang="pt-PT" sz="320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Essa manifestação pessoal chama-se </a:t>
            </a:r>
            <a:r>
              <a:rPr lang="pt-PT" sz="3200" b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soberania popular</a:t>
            </a:r>
            <a:r>
              <a:rPr lang="pt-PT" sz="320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, que é exercida por intermédio do </a:t>
            </a:r>
            <a:r>
              <a:rPr lang="pt-PT" sz="3200" b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sufrágio universal </a:t>
            </a:r>
            <a:r>
              <a:rPr lang="pt-PT" sz="320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e pelo </a:t>
            </a:r>
            <a:r>
              <a:rPr lang="pt-PT" sz="3200" b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voto direto e secreto</a:t>
            </a:r>
            <a:r>
              <a:rPr lang="pt-PT" sz="320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, com valor igual para todos.</a:t>
            </a:r>
            <a:endParaRPr lang="pt-BR" sz="3200">
              <a:solidFill>
                <a:srgbClr val="0000CC"/>
              </a:solidFill>
              <a:cs typeface="Times New Roman" pitchFamily="18" charset="0"/>
            </a:endParaRPr>
          </a:p>
          <a:p>
            <a:pPr algn="ctr">
              <a:spcBef>
                <a:spcPct val="50000"/>
              </a:spcBef>
              <a:defRPr/>
            </a:pPr>
            <a:endParaRPr lang="pt-BR" sz="3200">
              <a:solidFill>
                <a:srgbClr val="0000CC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\\tre-ro\rede\pef\2014\PATRULHA ELEITORAL_ELEIÇÕES 2014\PROJETOS E RESOLUÇÃO\Baner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lum bright="35000" contrast="-55000"/>
          </a:blip>
          <a:srcRect/>
          <a:stretch>
            <a:fillRect/>
          </a:stretch>
        </p:blipFill>
        <p:spPr bwMode="auto">
          <a:xfrm>
            <a:off x="0" y="0"/>
            <a:ext cx="9143999" cy="6860141"/>
          </a:xfrm>
          <a:prstGeom prst="rect">
            <a:avLst/>
          </a:prstGeom>
          <a:noFill/>
        </p:spPr>
      </p:pic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533400" y="762000"/>
            <a:ext cx="8153400" cy="503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t-PT" sz="3600" dirty="0">
                <a:solidFill>
                  <a:srgbClr val="0000CC"/>
                </a:solidFill>
                <a:latin typeface="Arial" charset="0"/>
                <a:cs typeface="Arial" charset="0"/>
              </a:rPr>
              <a:t>Não se deve confundir sufrágio com voto.</a:t>
            </a:r>
          </a:p>
          <a:p>
            <a:pPr algn="just">
              <a:spcBef>
                <a:spcPct val="50000"/>
              </a:spcBef>
            </a:pPr>
            <a:r>
              <a:rPr lang="pt-PT" sz="3600" dirty="0">
                <a:solidFill>
                  <a:srgbClr val="C00000"/>
                </a:solidFill>
                <a:latin typeface="Arial" charset="0"/>
                <a:cs typeface="Arial" charset="0"/>
              </a:rPr>
              <a:t>Sufrágio</a:t>
            </a:r>
            <a:r>
              <a:rPr lang="pt-PT" sz="3600" dirty="0">
                <a:solidFill>
                  <a:srgbClr val="0000CC"/>
                </a:solidFill>
                <a:latin typeface="Arial" charset="0"/>
                <a:cs typeface="Arial" charset="0"/>
              </a:rPr>
              <a:t> é o </a:t>
            </a:r>
            <a:r>
              <a:rPr lang="pt-PT" sz="3600" dirty="0">
                <a:solidFill>
                  <a:srgbClr val="C00000"/>
                </a:solidFill>
                <a:latin typeface="Arial" charset="0"/>
                <a:cs typeface="Arial" charset="0"/>
              </a:rPr>
              <a:t>direito</a:t>
            </a:r>
            <a:r>
              <a:rPr lang="pt-PT" sz="3600" dirty="0">
                <a:solidFill>
                  <a:srgbClr val="0000CC"/>
                </a:solidFill>
                <a:latin typeface="Arial" charset="0"/>
                <a:cs typeface="Arial" charset="0"/>
              </a:rPr>
              <a:t> de o povo decidir os rumos do seu Estado, direito que é exercido, principalmente, por meio do voto. </a:t>
            </a:r>
          </a:p>
          <a:p>
            <a:pPr algn="just">
              <a:spcBef>
                <a:spcPct val="50000"/>
              </a:spcBef>
            </a:pPr>
            <a:r>
              <a:rPr lang="pt-PT" sz="3600" dirty="0">
                <a:solidFill>
                  <a:srgbClr val="0000CC"/>
                </a:solidFill>
                <a:latin typeface="Arial" charset="0"/>
                <a:cs typeface="Arial" charset="0"/>
              </a:rPr>
              <a:t>Sufrágio é um direito, </a:t>
            </a:r>
            <a:r>
              <a:rPr lang="pt-PT" sz="3600" dirty="0">
                <a:solidFill>
                  <a:srgbClr val="C00000"/>
                </a:solidFill>
                <a:latin typeface="Arial" charset="0"/>
                <a:cs typeface="Arial" charset="0"/>
              </a:rPr>
              <a:t>voto</a:t>
            </a:r>
            <a:r>
              <a:rPr lang="pt-PT" sz="3600" dirty="0">
                <a:solidFill>
                  <a:srgbClr val="0000CC"/>
                </a:solidFill>
                <a:latin typeface="Arial" charset="0"/>
                <a:cs typeface="Arial" charset="0"/>
              </a:rPr>
              <a:t> é um dos </a:t>
            </a:r>
            <a:r>
              <a:rPr lang="pt-PT" sz="3600" dirty="0">
                <a:solidFill>
                  <a:srgbClr val="C00000"/>
                </a:solidFill>
                <a:latin typeface="Arial" charset="0"/>
                <a:cs typeface="Arial" charset="0"/>
              </a:rPr>
              <a:t>meios</a:t>
            </a:r>
            <a:r>
              <a:rPr lang="pt-PT" sz="3600" dirty="0">
                <a:solidFill>
                  <a:srgbClr val="0000CC"/>
                </a:solidFill>
                <a:latin typeface="Arial" charset="0"/>
                <a:cs typeface="Arial" charset="0"/>
              </a:rPr>
              <a:t> de se exercer esse direito. </a:t>
            </a:r>
            <a:endParaRPr lang="pt-BR" sz="3600" dirty="0">
              <a:solidFill>
                <a:srgbClr val="0000CC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\\tre-ro\rede\pef\2014\PATRULHA ELEITORAL_ELEIÇÕES 2014\PROJETOS E RESOLUÇÃO\Baner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lum bright="35000" contrast="-55000"/>
          </a:blip>
          <a:srcRect/>
          <a:stretch>
            <a:fillRect/>
          </a:stretch>
        </p:blipFill>
        <p:spPr bwMode="auto">
          <a:xfrm>
            <a:off x="0" y="0"/>
            <a:ext cx="9143999" cy="6860141"/>
          </a:xfrm>
          <a:prstGeom prst="rect">
            <a:avLst/>
          </a:prstGeom>
          <a:noFill/>
        </p:spPr>
      </p:pic>
      <p:sp>
        <p:nvSpPr>
          <p:cNvPr id="27651" name="Text Box 3"/>
          <p:cNvSpPr txBox="1">
            <a:spLocks noChangeArrowheads="1"/>
          </p:cNvSpPr>
          <p:nvPr/>
        </p:nvSpPr>
        <p:spPr bwMode="auto">
          <a:xfrm>
            <a:off x="304800" y="914400"/>
            <a:ext cx="8610600" cy="448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pt-PT" sz="4800" b="1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O </a:t>
            </a:r>
            <a:r>
              <a:rPr lang="pt-PT" sz="48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voto</a:t>
            </a:r>
            <a:r>
              <a:rPr lang="pt-PT" sz="4800" b="1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é o principal instrumento da </a:t>
            </a:r>
            <a:r>
              <a:rPr lang="pt-PT" sz="48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participação popular</a:t>
            </a:r>
            <a:r>
              <a:rPr lang="pt-PT" sz="4800" b="1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, logo, para bem utilizá-lo é preciso </a:t>
            </a:r>
            <a:r>
              <a:rPr lang="pt-PT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fiscalizar</a:t>
            </a:r>
            <a:r>
              <a:rPr lang="pt-PT" sz="4800" b="1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eficazmente os governantes e as instituições.</a:t>
            </a:r>
            <a:r>
              <a:rPr lang="pt-PT" sz="4400" b="1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pt-BR" sz="4400" b="1" dirty="0">
              <a:solidFill>
                <a:srgbClr val="0000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\\tre-ro\rede\pef\2014\PATRULHA ELEITORAL_ELEIÇÕES 2014\PROJETOS E RESOLUÇÃO\Baner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lum bright="35000" contrast="-55000"/>
          </a:blip>
          <a:srcRect/>
          <a:stretch>
            <a:fillRect/>
          </a:stretch>
        </p:blipFill>
        <p:spPr bwMode="auto">
          <a:xfrm>
            <a:off x="0" y="0"/>
            <a:ext cx="9143999" cy="6860141"/>
          </a:xfrm>
          <a:prstGeom prst="rect">
            <a:avLst/>
          </a:prstGeom>
          <a:noFill/>
        </p:spPr>
      </p:pic>
      <p:sp>
        <p:nvSpPr>
          <p:cNvPr id="28675" name="Text Box 3"/>
          <p:cNvSpPr txBox="1">
            <a:spLocks noChangeArrowheads="1"/>
          </p:cNvSpPr>
          <p:nvPr/>
        </p:nvSpPr>
        <p:spPr bwMode="auto">
          <a:xfrm>
            <a:off x="609600" y="609600"/>
            <a:ext cx="8153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pt-BR" sz="5400" b="1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AS ELEIÇÕES</a:t>
            </a:r>
            <a:endParaRPr lang="pt-BR" sz="3200">
              <a:solidFill>
                <a:srgbClr val="0000CC"/>
              </a:solidFill>
            </a:endParaRPr>
          </a:p>
        </p:txBody>
      </p:sp>
      <p:pic>
        <p:nvPicPr>
          <p:cNvPr id="10244" name="Picture 4" descr="http://www.canalkids.com.br/cidadania/democracia/eleicoes/imagens/urna2.gif"/>
          <p:cNvPicPr>
            <a:picLocks noChangeAspect="1" noChangeArrowheads="1"/>
          </p:cNvPicPr>
          <p:nvPr/>
        </p:nvPicPr>
        <p:blipFill>
          <a:blip r:embed="rId3" cstate="print"/>
          <a:srcRect l="2100" t="3345" r="2100" b="3345"/>
          <a:stretch>
            <a:fillRect/>
          </a:stretch>
        </p:blipFill>
        <p:spPr bwMode="auto">
          <a:xfrm>
            <a:off x="5334000" y="1676400"/>
            <a:ext cx="3436938" cy="2443163"/>
          </a:xfrm>
          <a:prstGeom prst="rect">
            <a:avLst/>
          </a:prstGeom>
          <a:noFill/>
          <a:ln w="9525">
            <a:solidFill>
              <a:srgbClr val="CC0000"/>
            </a:solidFill>
            <a:miter lim="800000"/>
            <a:headEnd/>
            <a:tailEnd/>
          </a:ln>
        </p:spPr>
      </p:pic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304800" y="1676400"/>
            <a:ext cx="5029200" cy="447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3200" dirty="0">
                <a:solidFill>
                  <a:srgbClr val="0000CC"/>
                </a:solidFill>
                <a:latin typeface="Arial" charset="0"/>
                <a:cs typeface="Arial" charset="0"/>
              </a:rPr>
              <a:t>O processo de escolha de nossos representantes chama-se </a:t>
            </a:r>
            <a:r>
              <a:rPr lang="pt-BR" sz="3200" b="1" dirty="0">
                <a:solidFill>
                  <a:srgbClr val="0000CC"/>
                </a:solidFill>
                <a:latin typeface="Arial" charset="0"/>
                <a:cs typeface="Arial" charset="0"/>
              </a:rPr>
              <a:t>ELEIÇÃO, </a:t>
            </a:r>
            <a:r>
              <a:rPr lang="pt-BR" sz="3200" dirty="0">
                <a:solidFill>
                  <a:srgbClr val="0000CC"/>
                </a:solidFill>
                <a:latin typeface="Arial" charset="0"/>
                <a:cs typeface="Arial" charset="0"/>
              </a:rPr>
              <a:t>e é instrumentalizado por intermédio do voto direto, pessoal, secreto, periódico, universal e com o mesmo valor para todos os eleitores.</a:t>
            </a:r>
            <a:endParaRPr lang="pt-BR" sz="3200" dirty="0">
              <a:solidFill>
                <a:srgbClr val="0000CC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\\tre-ro\rede\pef\2014\PATRULHA ELEITORAL_ELEIÇÕES 2014\PROJETOS E RESOLUÇÃO\Baner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lum bright="35000" contrast="-55000"/>
          </a:blip>
          <a:srcRect/>
          <a:stretch>
            <a:fillRect/>
          </a:stretch>
        </p:blipFill>
        <p:spPr bwMode="auto">
          <a:xfrm>
            <a:off x="0" y="0"/>
            <a:ext cx="9143999" cy="6860141"/>
          </a:xfrm>
          <a:prstGeom prst="rect">
            <a:avLst/>
          </a:prstGeom>
          <a:noFill/>
        </p:spPr>
      </p:pic>
      <p:pic>
        <p:nvPicPr>
          <p:cNvPr id="105474" name="Picture 2" descr="C:\Documents and Settings\000148642348\Meus documentos\2014\PATRULHA ELEITORAL_ELEIÇÕES 2014\MATERIAL DIDÁTICO\posts\IMG_058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0" y="0"/>
            <a:ext cx="6885384" cy="6885384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\\tre-ro\rede\pef\2014\PATRULHA ELEITORAL_ELEIÇÕES 2014\PROJETOS E RESOLUÇÃO\Baner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lum bright="35000" contrast="-55000"/>
          </a:blip>
          <a:srcRect/>
          <a:stretch>
            <a:fillRect/>
          </a:stretch>
        </p:blipFill>
        <p:spPr bwMode="auto">
          <a:xfrm>
            <a:off x="0" y="0"/>
            <a:ext cx="9143999" cy="6860141"/>
          </a:xfrm>
          <a:prstGeom prst="rect">
            <a:avLst/>
          </a:prstGeom>
          <a:noFill/>
        </p:spPr>
      </p:pic>
      <p:sp>
        <p:nvSpPr>
          <p:cNvPr id="34819" name="Text Box 3"/>
          <p:cNvSpPr txBox="1">
            <a:spLocks noChangeArrowheads="1"/>
          </p:cNvSpPr>
          <p:nvPr/>
        </p:nvSpPr>
        <p:spPr bwMode="auto">
          <a:xfrm>
            <a:off x="685800" y="228600"/>
            <a:ext cx="8153400" cy="240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pt-BR" sz="3800" b="1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As eleições, sejam elas majoritárias ou proporcionais, possuem dois personagens principais: </a:t>
            </a:r>
            <a:endParaRPr lang="pt-BR" sz="3800" b="1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11268" name="Picture 4" descr="http://www.canalkids.com.br/cidadania/democracia/eleicoes/imagens/deolho1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667000"/>
            <a:ext cx="5562600" cy="389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1" name="Text Box 5"/>
          <p:cNvSpPr txBox="1">
            <a:spLocks noChangeArrowheads="1"/>
          </p:cNvSpPr>
          <p:nvPr/>
        </p:nvSpPr>
        <p:spPr bwMode="auto">
          <a:xfrm>
            <a:off x="5562600" y="3200400"/>
            <a:ext cx="3581400" cy="184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pt-BR" sz="4600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o eleitor </a:t>
            </a:r>
          </a:p>
          <a:p>
            <a:pPr>
              <a:spcBef>
                <a:spcPct val="50000"/>
              </a:spcBef>
              <a:defRPr/>
            </a:pPr>
            <a:r>
              <a:rPr lang="pt-BR" sz="4600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o candidato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\\tre-ro\rede\pef\2014\PATRULHA ELEITORAL_ELEIÇÕES 2014\PROJETOS E RESOLUÇÃO\Baner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lum bright="35000" contrast="-55000"/>
          </a:blip>
          <a:srcRect/>
          <a:stretch>
            <a:fillRect/>
          </a:stretch>
        </p:blipFill>
        <p:spPr bwMode="auto">
          <a:xfrm>
            <a:off x="0" y="0"/>
            <a:ext cx="9143999" cy="6860141"/>
          </a:xfrm>
          <a:prstGeom prst="rect">
            <a:avLst/>
          </a:prstGeom>
          <a:noFill/>
        </p:spPr>
      </p:pic>
      <p:sp>
        <p:nvSpPr>
          <p:cNvPr id="13315" name="Text Box 2"/>
          <p:cNvSpPr txBox="1">
            <a:spLocks noChangeArrowheads="1"/>
          </p:cNvSpPr>
          <p:nvPr/>
        </p:nvSpPr>
        <p:spPr bwMode="auto">
          <a:xfrm>
            <a:off x="914400" y="609600"/>
            <a:ext cx="7467600" cy="477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pt-BR" b="1" dirty="0">
                <a:solidFill>
                  <a:srgbClr val="003366"/>
                </a:solidFill>
                <a:latin typeface="Arial" charset="0"/>
                <a:cs typeface="Arial" charset="0"/>
              </a:rPr>
              <a:t> </a:t>
            </a:r>
            <a:endParaRPr lang="pt-BR" dirty="0">
              <a:cs typeface="Times New Roman" pitchFamily="18" charset="0"/>
            </a:endParaRPr>
          </a:p>
          <a:p>
            <a:pPr algn="ctr">
              <a:spcBef>
                <a:spcPct val="50000"/>
              </a:spcBef>
              <a:defRPr/>
            </a:pPr>
            <a:r>
              <a:rPr lang="pt-BR" sz="3600" b="1" i="1" dirty="0">
                <a:solidFill>
                  <a:srgbClr val="003366"/>
                </a:solidFill>
                <a:latin typeface="Arial" charset="0"/>
                <a:cs typeface="Arial" charset="0"/>
              </a:rPr>
              <a:t> </a:t>
            </a:r>
            <a:endParaRPr lang="pt-BR" sz="3600" dirty="0">
              <a:cs typeface="Times New Roman" pitchFamily="18" charset="0"/>
            </a:endParaRPr>
          </a:p>
          <a:p>
            <a:pPr algn="ctr">
              <a:spcBef>
                <a:spcPct val="50000"/>
              </a:spcBef>
              <a:defRPr/>
            </a:pPr>
            <a:r>
              <a:rPr lang="pt-BR" sz="4400" b="1" dirty="0">
                <a:solidFill>
                  <a:schemeClr val="bg1">
                    <a:lumMod val="50000"/>
                  </a:schemeClr>
                </a:solidFill>
                <a:latin typeface="Arial" charset="0"/>
                <a:cs typeface="Arial" charset="0"/>
              </a:rPr>
              <a:t>“Para que o mal triunfe, basta que os bons não façam nada.”</a:t>
            </a:r>
            <a:r>
              <a:rPr lang="pt-BR" sz="4400" dirty="0">
                <a:solidFill>
                  <a:schemeClr val="bg1">
                    <a:lumMod val="50000"/>
                  </a:schemeClr>
                </a:solidFill>
                <a:latin typeface="Arial" charset="0"/>
                <a:cs typeface="Arial" charset="0"/>
              </a:rPr>
              <a:t> </a:t>
            </a:r>
            <a:endParaRPr lang="pt-BR" sz="4400" dirty="0">
              <a:solidFill>
                <a:schemeClr val="bg1">
                  <a:lumMod val="50000"/>
                </a:schemeClr>
              </a:solidFill>
              <a:cs typeface="Times New Roman" pitchFamily="18" charset="0"/>
            </a:endParaRPr>
          </a:p>
          <a:p>
            <a:pPr algn="r">
              <a:spcBef>
                <a:spcPct val="50000"/>
              </a:spcBef>
              <a:defRPr/>
            </a:pPr>
            <a:r>
              <a:rPr lang="pt-BR" b="1" i="1" dirty="0">
                <a:solidFill>
                  <a:schemeClr val="bg1">
                    <a:lumMod val="50000"/>
                  </a:schemeClr>
                </a:solidFill>
                <a:latin typeface="Arial" charset="0"/>
                <a:cs typeface="Arial" charset="0"/>
              </a:rPr>
              <a:t>Edmund Burke</a:t>
            </a:r>
            <a:endParaRPr lang="pt-BR" dirty="0">
              <a:solidFill>
                <a:schemeClr val="bg1">
                  <a:lumMod val="50000"/>
                </a:schemeClr>
              </a:solidFill>
              <a:cs typeface="Times New Roman" pitchFamily="18" charset="0"/>
            </a:endParaRPr>
          </a:p>
          <a:p>
            <a:pPr algn="ctr">
              <a:spcBef>
                <a:spcPct val="50000"/>
              </a:spcBef>
              <a:defRPr/>
            </a:pPr>
            <a:r>
              <a:rPr lang="pt-BR" b="1" i="1" dirty="0">
                <a:solidFill>
                  <a:schemeClr val="bg1">
                    <a:lumMod val="50000"/>
                  </a:schemeClr>
                </a:solidFill>
                <a:latin typeface="Arial" charset="0"/>
                <a:cs typeface="Arial" charset="0"/>
              </a:rPr>
              <a:t> </a:t>
            </a:r>
            <a:endParaRPr lang="pt-BR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\\tre-ro\rede\pef\2014\PATRULHA ELEITORAL_ELEIÇÕES 2014\PROJETOS E RESOLUÇÃO\Baner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lum bright="35000" contrast="-55000"/>
          </a:blip>
          <a:srcRect/>
          <a:stretch>
            <a:fillRect/>
          </a:stretch>
        </p:blipFill>
        <p:spPr bwMode="auto">
          <a:xfrm>
            <a:off x="0" y="0"/>
            <a:ext cx="9143999" cy="6860141"/>
          </a:xfrm>
          <a:prstGeom prst="rect">
            <a:avLst/>
          </a:prstGeom>
          <a:noFill/>
        </p:spPr>
      </p:pic>
      <p:sp>
        <p:nvSpPr>
          <p:cNvPr id="141314" name="Rectangle 2"/>
          <p:cNvSpPr>
            <a:spLocks noGrp="1" noChangeArrowheads="1"/>
          </p:cNvSpPr>
          <p:nvPr>
            <p:ph type="body" sz="half" idx="2"/>
          </p:nvPr>
        </p:nvSpPr>
        <p:spPr>
          <a:xfrm>
            <a:off x="5410200" y="561975"/>
            <a:ext cx="3733800" cy="56864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pt-BR" sz="1200" b="1" dirty="0" smtClean="0">
              <a:latin typeface="Futura Md BT" pitchFamily="34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pt-BR" sz="1800" b="1" dirty="0" smtClean="0">
                <a:solidFill>
                  <a:srgbClr val="C00000"/>
                </a:solidFill>
                <a:latin typeface="Futura Md BT" pitchFamily="34" charset="0"/>
              </a:rPr>
              <a:t>De dois em dois anos o país realiza eleições. </a:t>
            </a:r>
          </a:p>
          <a:p>
            <a:pPr eaLnBrk="1" hangingPunct="1">
              <a:lnSpc>
                <a:spcPct val="90000"/>
              </a:lnSpc>
              <a:defRPr/>
            </a:pPr>
            <a:endParaRPr lang="pt-BR" sz="1800" b="1" dirty="0" smtClean="0">
              <a:solidFill>
                <a:srgbClr val="C00000"/>
              </a:solidFill>
              <a:latin typeface="Futura Md BT" pitchFamily="34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pt-BR" sz="1800" b="1" dirty="0" smtClean="0">
                <a:solidFill>
                  <a:srgbClr val="C00000"/>
                </a:solidFill>
                <a:latin typeface="Futura Md BT" pitchFamily="34" charset="0"/>
              </a:rPr>
              <a:t>Em 2012, houve Eleições Municipais para escolha de Prefeitos e Vereadores.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pt-BR" sz="1800" b="1" dirty="0" smtClean="0">
              <a:solidFill>
                <a:srgbClr val="C00000"/>
              </a:solidFill>
              <a:latin typeface="Futura Md BT" pitchFamily="34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pt-BR" sz="1800" b="1" dirty="0" smtClean="0">
                <a:solidFill>
                  <a:srgbClr val="C00000"/>
                </a:solidFill>
                <a:latin typeface="Futura Md BT" pitchFamily="34" charset="0"/>
              </a:rPr>
              <a:t>Neste ano, haverá Eleições Gerais para escolha de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pt-BR" sz="1800" b="1" dirty="0" smtClean="0">
              <a:latin typeface="Futura Md BT" pitchFamily="34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pt-BR" sz="18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Futura Md BT" pitchFamily="34" charset="0"/>
                <a:ea typeface="+mj-ea"/>
                <a:cs typeface="+mj-cs"/>
              </a:rPr>
              <a:t>PRESIDENTE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pt-BR" sz="18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Futura Md BT" pitchFamily="34" charset="0"/>
                <a:ea typeface="+mj-ea"/>
                <a:cs typeface="+mj-cs"/>
              </a:rPr>
              <a:t>GOVERNADOR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pt-BR" sz="18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Futura Md BT" pitchFamily="34" charset="0"/>
                <a:ea typeface="+mj-ea"/>
                <a:cs typeface="+mj-cs"/>
              </a:rPr>
              <a:t>SENADOR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pt-BR" sz="18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Futura Md BT" pitchFamily="34" charset="0"/>
                <a:ea typeface="+mj-ea"/>
                <a:cs typeface="+mj-cs"/>
              </a:rPr>
              <a:t>DEPUTADO FFEDERAL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pt-BR" sz="18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Futura Md BT" pitchFamily="34" charset="0"/>
                <a:ea typeface="+mj-ea"/>
                <a:cs typeface="+mj-cs"/>
              </a:rPr>
              <a:t>DEPUTADO ESTADUAL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pt-BR" sz="1800" b="1" dirty="0" smtClean="0">
              <a:solidFill>
                <a:srgbClr val="FFCC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Futura Md BT" pitchFamily="34" charset="0"/>
              <a:ea typeface="+mj-ea"/>
              <a:cs typeface="+mj-cs"/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pt-BR" sz="1800" b="1" dirty="0" smtClean="0">
              <a:latin typeface="Futura Md BT" pitchFamily="34" charset="0"/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pt-BR" sz="1800" b="1" dirty="0" smtClean="0">
              <a:solidFill>
                <a:srgbClr val="FFCC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Futura Md BT" pitchFamily="34" charset="0"/>
            </a:endParaRPr>
          </a:p>
        </p:txBody>
      </p:sp>
      <p:pic>
        <p:nvPicPr>
          <p:cNvPr id="13315" name="Picture 3" descr="http://www.canalkids.com.br/cidadania/democracia/imagens/voto_perdido_1.gif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04800" y="609600"/>
            <a:ext cx="5029200" cy="5943600"/>
          </a:xfrm>
          <a:noFill/>
        </p:spPr>
      </p:pic>
      <p:sp>
        <p:nvSpPr>
          <p:cNvPr id="141316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381000"/>
          </a:xfrm>
        </p:spPr>
        <p:txBody>
          <a:bodyPr/>
          <a:lstStyle/>
          <a:p>
            <a:pPr eaLnBrk="1" hangingPunct="1">
              <a:defRPr/>
            </a:pPr>
            <a:r>
              <a:rPr lang="pt-BR" sz="2200" b="1" dirty="0" smtClean="0">
                <a:solidFill>
                  <a:srgbClr val="C00000"/>
                </a:solidFill>
                <a:latin typeface="Futura Md BT" pitchFamily="34" charset="0"/>
              </a:rPr>
              <a:t>ELEIÇÃO DOS REPRESENTANTES – A DANÇA DAS CADEIRAS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\\tre-ro\rede\pef\2014\PATRULHA ELEITORAL_ELEIÇÕES 2014\PROJETOS E RESOLUÇÃO\Baner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lum bright="35000" contrast="-55000"/>
          </a:blip>
          <a:srcRect/>
          <a:stretch>
            <a:fillRect/>
          </a:stretch>
        </p:blipFill>
        <p:spPr bwMode="auto">
          <a:xfrm>
            <a:off x="0" y="0"/>
            <a:ext cx="9143999" cy="6860141"/>
          </a:xfrm>
          <a:prstGeom prst="rect">
            <a:avLst/>
          </a:prstGeom>
          <a:noFill/>
        </p:spPr>
      </p:pic>
      <p:sp>
        <p:nvSpPr>
          <p:cNvPr id="7" name="Título 6"/>
          <p:cNvSpPr>
            <a:spLocks noGrp="1"/>
          </p:cNvSpPr>
          <p:nvPr>
            <p:ph type="title"/>
          </p:nvPr>
        </p:nvSpPr>
        <p:spPr>
          <a:xfrm>
            <a:off x="683568" y="1268760"/>
            <a:ext cx="7772400" cy="4032448"/>
          </a:xfrm>
        </p:spPr>
        <p:txBody>
          <a:bodyPr/>
          <a:lstStyle/>
          <a:p>
            <a:r>
              <a:rPr lang="pt-BR" sz="5400" dirty="0" smtClean="0">
                <a:solidFill>
                  <a:srgbClr val="000099"/>
                </a:solidFill>
              </a:rPr>
              <a:t>Para ser eleitor e para ser candidato, o cidadão deve preencher alguns requisitos</a:t>
            </a:r>
            <a:r>
              <a:rPr lang="pt-BR" dirty="0" smtClean="0"/>
              <a:t/>
            </a:r>
            <a:br>
              <a:rPr lang="pt-BR" dirty="0" smtClean="0"/>
            </a:br>
            <a:endParaRPr lang="pt-B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\\tre-ro\rede\pef\2014\PATRULHA ELEITORAL_ELEIÇÕES 2014\PROJETOS E RESOLUÇÃO\Baner.JP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lum bright="35000" contrast="-55000"/>
          </a:blip>
          <a:srcRect/>
          <a:stretch>
            <a:fillRect/>
          </a:stretch>
        </p:blipFill>
        <p:spPr bwMode="auto">
          <a:xfrm>
            <a:off x="0" y="0"/>
            <a:ext cx="9143999" cy="6860141"/>
          </a:xfrm>
          <a:prstGeom prst="rect">
            <a:avLst/>
          </a:prstGeom>
          <a:noFill/>
        </p:spPr>
      </p:pic>
      <p:graphicFrame>
        <p:nvGraphicFramePr>
          <p:cNvPr id="2050" name="Object 73"/>
          <p:cNvGraphicFramePr>
            <a:graphicFrameLocks noChangeAspect="1"/>
          </p:cNvGraphicFramePr>
          <p:nvPr/>
        </p:nvGraphicFramePr>
        <p:xfrm>
          <a:off x="228600" y="3276600"/>
          <a:ext cx="8686800" cy="3352800"/>
        </p:xfrm>
        <a:graphic>
          <a:graphicData uri="http://schemas.openxmlformats.org/presentationml/2006/ole">
            <p:oleObj spid="_x0000_s2050" name="Planilha" r:id="rId4" imgW="7809840" imgH="3635640" progId="Excel.Sheet.8">
              <p:embed/>
            </p:oleObj>
          </a:graphicData>
        </a:graphic>
      </p:graphicFrame>
      <p:sp>
        <p:nvSpPr>
          <p:cNvPr id="156746" name="Rectangle 74"/>
          <p:cNvSpPr>
            <a:spLocks noChangeArrowheads="1"/>
          </p:cNvSpPr>
          <p:nvPr/>
        </p:nvSpPr>
        <p:spPr bwMode="auto">
          <a:xfrm>
            <a:off x="0" y="2438400"/>
            <a:ext cx="9144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algn="ctr">
              <a:defRPr/>
            </a:pPr>
            <a:r>
              <a:rPr lang="pt-BR" sz="44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Condições de Elegibilidade</a:t>
            </a:r>
          </a:p>
        </p:txBody>
      </p:sp>
      <p:graphicFrame>
        <p:nvGraphicFramePr>
          <p:cNvPr id="2051" name="Object 75"/>
          <p:cNvGraphicFramePr>
            <a:graphicFrameLocks noChangeAspect="1"/>
          </p:cNvGraphicFramePr>
          <p:nvPr/>
        </p:nvGraphicFramePr>
        <p:xfrm>
          <a:off x="228600" y="1038225"/>
          <a:ext cx="8686800" cy="1323975"/>
        </p:xfrm>
        <a:graphic>
          <a:graphicData uri="http://schemas.openxmlformats.org/presentationml/2006/ole">
            <p:oleObj spid="_x0000_s2051" name="Planilha" r:id="rId5" imgW="8805240" imgH="1319400" progId="Excel.Sheet.8">
              <p:embed/>
            </p:oleObj>
          </a:graphicData>
        </a:graphic>
      </p:graphicFrame>
      <p:sp>
        <p:nvSpPr>
          <p:cNvPr id="156748" name="Rectangle 76"/>
          <p:cNvSpPr>
            <a:spLocks noChangeArrowheads="1"/>
          </p:cNvSpPr>
          <p:nvPr/>
        </p:nvSpPr>
        <p:spPr bwMode="auto">
          <a:xfrm>
            <a:off x="0" y="152400"/>
            <a:ext cx="9144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algn="ctr">
              <a:defRPr/>
            </a:pPr>
            <a:r>
              <a:rPr lang="pt-BR" sz="44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O VOTO é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\\tre-ro\rede\pef\2014\PATRULHA ELEITORAL_ELEIÇÕES 2014\PROJETOS E RESOLUÇÃO\Baner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lum bright="35000" contrast="-55000"/>
          </a:blip>
          <a:srcRect/>
          <a:stretch>
            <a:fillRect/>
          </a:stretch>
        </p:blipFill>
        <p:spPr bwMode="auto">
          <a:xfrm>
            <a:off x="0" y="0"/>
            <a:ext cx="9143999" cy="6860141"/>
          </a:xfrm>
          <a:prstGeom prst="rect">
            <a:avLst/>
          </a:prstGeom>
          <a:noFill/>
        </p:spPr>
      </p:pic>
      <p:sp>
        <p:nvSpPr>
          <p:cNvPr id="7" name="Título 6"/>
          <p:cNvSpPr>
            <a:spLocks noGrp="1"/>
          </p:cNvSpPr>
          <p:nvPr>
            <p:ph type="title"/>
          </p:nvPr>
        </p:nvSpPr>
        <p:spPr>
          <a:xfrm>
            <a:off x="683568" y="1268760"/>
            <a:ext cx="7772400" cy="4032448"/>
          </a:xfrm>
        </p:spPr>
        <p:txBody>
          <a:bodyPr/>
          <a:lstStyle/>
          <a:p>
            <a:r>
              <a:rPr lang="pt-BR" sz="5400" dirty="0" smtClean="0">
                <a:solidFill>
                  <a:srgbClr val="000099"/>
                </a:solidFill>
              </a:rPr>
              <a:t>Além desses requisitos, o candidato deve estar filiado a um partido político.</a:t>
            </a:r>
            <a:br>
              <a:rPr lang="pt-BR" sz="5400" dirty="0" smtClean="0">
                <a:solidFill>
                  <a:srgbClr val="000099"/>
                </a:solidFill>
              </a:rPr>
            </a:br>
            <a:r>
              <a:rPr lang="pt-BR" sz="5400" dirty="0" smtClean="0">
                <a:solidFill>
                  <a:srgbClr val="000099"/>
                </a:solidFill>
              </a:rPr>
              <a:t>O Brasil é pluripartidarista</a:t>
            </a:r>
            <a:r>
              <a:rPr lang="pt-BR" dirty="0" smtClean="0"/>
              <a:t/>
            </a:r>
            <a:br>
              <a:rPr lang="pt-BR" dirty="0" smtClean="0"/>
            </a:br>
            <a:endParaRPr lang="pt-BR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2" descr="\\tre-ro\rede\pef\2014\PATRULHA ELEITORAL_ELEIÇÕES 2014\PROJETOS E RESOLUÇÃO\Baner.JP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lum bright="35000" contrast="-55000"/>
          </a:blip>
          <a:srcRect/>
          <a:stretch>
            <a:fillRect/>
          </a:stretch>
        </p:blipFill>
        <p:spPr bwMode="auto">
          <a:xfrm>
            <a:off x="0" y="0"/>
            <a:ext cx="9143999" cy="6860141"/>
          </a:xfrm>
          <a:prstGeom prst="rect">
            <a:avLst/>
          </a:prstGeom>
          <a:noFill/>
        </p:spPr>
      </p:pic>
      <p:sp>
        <p:nvSpPr>
          <p:cNvPr id="3075" name="Rectangle 2"/>
          <p:cNvSpPr>
            <a:spLocks noGrp="1" noChangeArrowheads="1"/>
          </p:cNvSpPr>
          <p:nvPr>
            <p:ph type="body" sz="half" idx="2"/>
          </p:nvPr>
        </p:nvSpPr>
        <p:spPr>
          <a:xfrm>
            <a:off x="0" y="4419600"/>
            <a:ext cx="8915400" cy="2819400"/>
          </a:xfrm>
        </p:spPr>
        <p:txBody>
          <a:bodyPr/>
          <a:lstStyle/>
          <a:p>
            <a:pPr algn="just" eaLnBrk="1" hangingPunct="1">
              <a:spcBef>
                <a:spcPct val="50000"/>
              </a:spcBef>
              <a:buClrTx/>
              <a:buFontTx/>
              <a:buNone/>
            </a:pPr>
            <a:r>
              <a:rPr lang="pt-BR" sz="2800" b="1" smtClean="0">
                <a:latin typeface="Arial Black" pitchFamily="34" charset="0"/>
                <a:cs typeface="Arial" pitchFamily="34" charset="0"/>
              </a:rPr>
              <a:t>    </a:t>
            </a:r>
          </a:p>
          <a:p>
            <a:pPr algn="just" eaLnBrk="1" hangingPunct="1">
              <a:spcBef>
                <a:spcPct val="50000"/>
              </a:spcBef>
              <a:buClrTx/>
              <a:buFontTx/>
              <a:buNone/>
            </a:pPr>
            <a:r>
              <a:rPr lang="pt-BR" sz="2800" smtClean="0">
                <a:latin typeface="Arial Black" pitchFamily="34" charset="0"/>
                <a:cs typeface="Arial" pitchFamily="34" charset="0"/>
              </a:rPr>
              <a:t>    </a:t>
            </a:r>
          </a:p>
          <a:p>
            <a:pPr algn="just" eaLnBrk="1" hangingPunct="1">
              <a:spcBef>
                <a:spcPct val="50000"/>
              </a:spcBef>
              <a:buClrTx/>
              <a:buFontTx/>
              <a:buNone/>
            </a:pPr>
            <a:r>
              <a:rPr lang="pt-BR" smtClean="0">
                <a:latin typeface="Arial Black" pitchFamily="34" charset="0"/>
                <a:cs typeface="Arial" pitchFamily="34" charset="0"/>
              </a:rPr>
              <a:t>    </a:t>
            </a:r>
            <a:endParaRPr lang="pt-BR" sz="4000" smtClean="0"/>
          </a:p>
          <a:p>
            <a:pPr eaLnBrk="1" hangingPunct="1"/>
            <a:endParaRPr lang="pt-BR" sz="3600" smtClean="0"/>
          </a:p>
        </p:txBody>
      </p:sp>
      <p:sp>
        <p:nvSpPr>
          <p:cNvPr id="152579" name="Rectangle 3"/>
          <p:cNvSpPr>
            <a:spLocks noChangeArrowheads="1"/>
          </p:cNvSpPr>
          <p:nvPr/>
        </p:nvSpPr>
        <p:spPr bwMode="auto">
          <a:xfrm>
            <a:off x="0" y="1773238"/>
            <a:ext cx="9144000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algn="ctr">
              <a:defRPr/>
            </a:pPr>
            <a:endParaRPr lang="pt-BR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itchFamily="34" charset="0"/>
            </a:endParaRPr>
          </a:p>
          <a:p>
            <a:pPr algn="ctr">
              <a:defRPr/>
            </a:pPr>
            <a:endParaRPr lang="pt-BR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itchFamily="34" charset="0"/>
            </a:endParaRPr>
          </a:p>
          <a:p>
            <a:pPr algn="ctr">
              <a:defRPr/>
            </a:pPr>
            <a:endParaRPr lang="pt-BR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itchFamily="34" charset="0"/>
            </a:endParaRPr>
          </a:p>
          <a:p>
            <a:pPr algn="ctr">
              <a:defRPr/>
            </a:pPr>
            <a:endParaRPr lang="pt-BR" sz="2800" b="1">
              <a:solidFill>
                <a:srgbClr val="F3CB2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algn="ctr">
              <a:defRPr/>
            </a:pPr>
            <a:endParaRPr lang="pt-BR">
              <a:solidFill>
                <a:srgbClr val="F3CB2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itchFamily="34" charset="0"/>
            </a:endParaRPr>
          </a:p>
        </p:txBody>
      </p:sp>
      <p:pic>
        <p:nvPicPr>
          <p:cNvPr id="3077" name="Picture 4" descr="pan_logo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1763713" y="1149350"/>
            <a:ext cx="1211262" cy="544513"/>
          </a:xfrm>
          <a:noFill/>
        </p:spPr>
      </p:pic>
      <p:pic>
        <p:nvPicPr>
          <p:cNvPr id="3078" name="Picture 5" descr="pcosuperior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43663" y="1182688"/>
            <a:ext cx="1223962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9" name="Picture 6" descr="pdpdt_n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834313" y="1114425"/>
            <a:ext cx="914400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080" name="Group 7"/>
          <p:cNvGrpSpPr>
            <a:grpSpLocks/>
          </p:cNvGrpSpPr>
          <p:nvPr/>
        </p:nvGrpSpPr>
        <p:grpSpPr bwMode="auto">
          <a:xfrm>
            <a:off x="3059113" y="5943600"/>
            <a:ext cx="1339850" cy="914400"/>
            <a:chOff x="0" y="0"/>
            <a:chExt cx="844" cy="576"/>
          </a:xfrm>
        </p:grpSpPr>
        <p:sp>
          <p:nvSpPr>
            <p:cNvPr id="3109" name="Rectangle 8"/>
            <p:cNvSpPr>
              <a:spLocks noChangeArrowheads="1"/>
            </p:cNvSpPr>
            <p:nvPr/>
          </p:nvSpPr>
          <p:spPr bwMode="auto">
            <a:xfrm>
              <a:off x="0" y="0"/>
              <a:ext cx="844" cy="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pt-BR"/>
            </a:p>
          </p:txBody>
        </p:sp>
        <p:sp>
          <p:nvSpPr>
            <p:cNvPr id="3110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844" cy="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pt-BR" sz="900">
                  <a:solidFill>
                    <a:srgbClr val="000000"/>
                  </a:solidFill>
                  <a:latin typeface="Verdana" pitchFamily="34" charset="0"/>
                  <a:hlinkClick r:id="rId8"/>
                </a:rPr>
                <a:t>  </a:t>
              </a:r>
              <a:r>
                <a:rPr lang="pt-BR" sz="3600">
                  <a:solidFill>
                    <a:srgbClr val="000000"/>
                  </a:solidFill>
                  <a:latin typeface="Verdana" pitchFamily="34" charset="0"/>
                </a:rPr>
                <a:t> </a:t>
              </a:r>
              <a:r>
                <a:rPr lang="pt-BR" sz="900">
                  <a:solidFill>
                    <a:srgbClr val="000000"/>
                  </a:solidFill>
                  <a:latin typeface="Verdana" pitchFamily="34" charset="0"/>
                </a:rPr>
                <a:t>                                   </a:t>
              </a:r>
              <a:endParaRPr lang="pt-BR" sz="1100"/>
            </a:p>
            <a:p>
              <a:pPr eaLnBrk="0" hangingPunct="0"/>
              <a:endParaRPr lang="pt-BR" sz="900">
                <a:solidFill>
                  <a:srgbClr val="000000"/>
                </a:solidFill>
                <a:latin typeface="Verdana" pitchFamily="34" charset="0"/>
              </a:endParaRPr>
            </a:p>
          </p:txBody>
        </p:sp>
      </p:grpSp>
      <p:pic>
        <p:nvPicPr>
          <p:cNvPr id="3081" name="Picture 10" descr="Download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132138" y="2298700"/>
            <a:ext cx="1600200" cy="62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074" name="Object 11"/>
          <p:cNvGraphicFramePr>
            <a:graphicFrameLocks noChangeAspect="1"/>
          </p:cNvGraphicFramePr>
          <p:nvPr/>
        </p:nvGraphicFramePr>
        <p:xfrm>
          <a:off x="1692275" y="2012950"/>
          <a:ext cx="1079500" cy="911225"/>
        </p:xfrm>
        <a:graphic>
          <a:graphicData uri="http://schemas.openxmlformats.org/presentationml/2006/ole">
            <p:oleObj spid="_x0000_s3074" name="CorelDRAW" r:id="rId10" imgW="6980760" imgH="5902920" progId="">
              <p:embed/>
            </p:oleObj>
          </a:graphicData>
        </a:graphic>
      </p:graphicFrame>
      <p:pic>
        <p:nvPicPr>
          <p:cNvPr id="3082" name="Picture 12" descr="bandeira">
            <a:hlinkClick r:id="rId11"/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804025" y="2352675"/>
            <a:ext cx="892175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3" name="Picture 13" descr="br%257Dphs">
            <a:hlinkClick r:id="rId13"/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23850" y="2078038"/>
            <a:ext cx="1008063" cy="703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4" name="Picture 14" descr="br%257Dprtb">
            <a:hlinkClick r:id="rId15"/>
          </p:cNvPr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3203575" y="3381375"/>
            <a:ext cx="936625" cy="62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5" name="Picture 15" descr="p_psc">
            <a:hlinkClick r:id="rId17"/>
          </p:cNvPr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5940425" y="3397250"/>
            <a:ext cx="863600" cy="67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6" name="Picture 16" descr="PP">
            <a:hlinkClick r:id="rId19"/>
          </p:cNvPr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5148263" y="2286000"/>
            <a:ext cx="1206500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7" name="Picture 17" descr="PSB">
            <a:hlinkClick r:id="rId21"/>
          </p:cNvPr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4716463" y="3390900"/>
            <a:ext cx="650875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8" name="Picture 18" descr="PCDOB">
            <a:hlinkClick r:id="rId23"/>
          </p:cNvPr>
          <p:cNvPicPr>
            <a:picLocks noChangeAspect="1" noChangeArrowheads="1"/>
          </p:cNvPicPr>
          <p:nvPr/>
        </p:nvPicPr>
        <p:blipFill>
          <a:blip r:embed="rId24" cstate="print"/>
          <a:srcRect/>
          <a:stretch>
            <a:fillRect/>
          </a:stretch>
        </p:blipFill>
        <p:spPr bwMode="auto">
          <a:xfrm>
            <a:off x="5435600" y="1052513"/>
            <a:ext cx="6842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9" name="Picture 19" descr="partido_ptb"/>
          <p:cNvPicPr>
            <a:picLocks noChangeAspect="1" noChangeArrowheads="1"/>
          </p:cNvPicPr>
          <p:nvPr/>
        </p:nvPicPr>
        <p:blipFill>
          <a:blip r:embed="rId25" cstate="print"/>
          <a:srcRect/>
          <a:stretch>
            <a:fillRect/>
          </a:stretch>
        </p:blipFill>
        <p:spPr bwMode="auto">
          <a:xfrm>
            <a:off x="2555875" y="5876925"/>
            <a:ext cx="762000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90" name="Picture 20" descr="logo"/>
          <p:cNvPicPr>
            <a:picLocks noChangeAspect="1" noChangeArrowheads="1"/>
          </p:cNvPicPr>
          <p:nvPr/>
        </p:nvPicPr>
        <p:blipFill>
          <a:blip r:embed="rId26" cstate="print"/>
          <a:srcRect/>
          <a:stretch>
            <a:fillRect/>
          </a:stretch>
        </p:blipFill>
        <p:spPr bwMode="auto">
          <a:xfrm>
            <a:off x="7235825" y="3395663"/>
            <a:ext cx="1512888" cy="681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91" name="Picture 21" descr="PSDC"/>
          <p:cNvPicPr>
            <a:picLocks noChangeAspect="1" noChangeArrowheads="1"/>
          </p:cNvPicPr>
          <p:nvPr/>
        </p:nvPicPr>
        <p:blipFill>
          <a:blip r:embed="rId27" cstate="print"/>
          <a:srcRect/>
          <a:stretch>
            <a:fillRect/>
          </a:stretch>
        </p:blipFill>
        <p:spPr bwMode="auto">
          <a:xfrm>
            <a:off x="468313" y="5157788"/>
            <a:ext cx="1008062" cy="655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92" name="Picture 22" descr="bandeira-copy"/>
          <p:cNvPicPr>
            <a:picLocks noChangeAspect="1" noChangeArrowheads="1"/>
          </p:cNvPicPr>
          <p:nvPr/>
        </p:nvPicPr>
        <p:blipFill>
          <a:blip r:embed="rId28" cstate="print"/>
          <a:srcRect/>
          <a:stretch>
            <a:fillRect/>
          </a:stretch>
        </p:blipFill>
        <p:spPr bwMode="auto">
          <a:xfrm>
            <a:off x="1979613" y="4221163"/>
            <a:ext cx="1049337" cy="633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93" name="Picture 23" descr="logo_fundobranco16">
            <a:hlinkClick r:id="rId29"/>
          </p:cNvPr>
          <p:cNvPicPr>
            <a:picLocks noChangeAspect="1" noChangeArrowheads="1"/>
          </p:cNvPicPr>
          <p:nvPr/>
        </p:nvPicPr>
        <p:blipFill>
          <a:blip r:embed="rId30" cstate="print"/>
          <a:srcRect/>
          <a:stretch>
            <a:fillRect/>
          </a:stretch>
        </p:blipFill>
        <p:spPr bwMode="auto">
          <a:xfrm>
            <a:off x="5940425" y="4724400"/>
            <a:ext cx="1282700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94" name="Picture 24" descr="pt"/>
          <p:cNvPicPr>
            <a:picLocks noChangeAspect="1" noChangeArrowheads="1"/>
          </p:cNvPicPr>
          <p:nvPr/>
        </p:nvPicPr>
        <p:blipFill>
          <a:blip r:embed="rId31" cstate="print"/>
          <a:srcRect/>
          <a:stretch>
            <a:fillRect/>
          </a:stretch>
        </p:blipFill>
        <p:spPr bwMode="auto">
          <a:xfrm>
            <a:off x="7885113" y="4618038"/>
            <a:ext cx="863600" cy="811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95" name="Picture 25" descr="PTN"/>
          <p:cNvPicPr>
            <a:picLocks noChangeAspect="1" noChangeArrowheads="1"/>
          </p:cNvPicPr>
          <p:nvPr/>
        </p:nvPicPr>
        <p:blipFill>
          <a:blip r:embed="rId32" cstate="print"/>
          <a:srcRect/>
          <a:stretch>
            <a:fillRect/>
          </a:stretch>
        </p:blipFill>
        <p:spPr bwMode="auto">
          <a:xfrm>
            <a:off x="6300788" y="5805488"/>
            <a:ext cx="838200" cy="65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96" name="Picture 26" descr="cliente_pv"/>
          <p:cNvPicPr>
            <a:picLocks noChangeAspect="1" noChangeArrowheads="1"/>
          </p:cNvPicPr>
          <p:nvPr/>
        </p:nvPicPr>
        <p:blipFill>
          <a:blip r:embed="rId33" cstate="print"/>
          <a:srcRect/>
          <a:stretch>
            <a:fillRect/>
          </a:stretch>
        </p:blipFill>
        <p:spPr bwMode="auto">
          <a:xfrm>
            <a:off x="8172450" y="5805488"/>
            <a:ext cx="6858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97" name="Picture 27" descr="logoFoiceM"/>
          <p:cNvPicPr>
            <a:picLocks noChangeAspect="1" noChangeArrowheads="1" noCrop="1"/>
          </p:cNvPicPr>
          <p:nvPr/>
        </p:nvPicPr>
        <p:blipFill>
          <a:blip r:embed="rId34" cstate="print"/>
          <a:srcRect/>
          <a:stretch>
            <a:fillRect/>
          </a:stretch>
        </p:blipFill>
        <p:spPr bwMode="auto">
          <a:xfrm>
            <a:off x="3319463" y="1268413"/>
            <a:ext cx="1828800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2604" name="Rectangle 28"/>
          <p:cNvSpPr>
            <a:spLocks noChangeArrowheads="1"/>
          </p:cNvSpPr>
          <p:nvPr/>
        </p:nvSpPr>
        <p:spPr bwMode="auto">
          <a:xfrm>
            <a:off x="323850" y="6092825"/>
            <a:ext cx="1512888" cy="381000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algn="ctr">
              <a:defRPr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PT do B</a:t>
            </a:r>
          </a:p>
        </p:txBody>
      </p:sp>
      <p:pic>
        <p:nvPicPr>
          <p:cNvPr id="3099" name="Picture 29" descr="psol_logo"/>
          <p:cNvPicPr>
            <a:picLocks noChangeAspect="1" noChangeArrowheads="1"/>
          </p:cNvPicPr>
          <p:nvPr/>
        </p:nvPicPr>
        <p:blipFill>
          <a:blip r:embed="rId35" cstate="print"/>
          <a:srcRect/>
          <a:stretch>
            <a:fillRect/>
          </a:stretch>
        </p:blipFill>
        <p:spPr bwMode="auto">
          <a:xfrm>
            <a:off x="3851275" y="4365625"/>
            <a:ext cx="1263650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00" name="Picture 30" descr="logo-PRB"/>
          <p:cNvPicPr>
            <a:picLocks noChangeAspect="1" noChangeArrowheads="1"/>
          </p:cNvPicPr>
          <p:nvPr/>
        </p:nvPicPr>
        <p:blipFill>
          <a:blip r:embed="rId36" cstate="print"/>
          <a:srcRect/>
          <a:stretch>
            <a:fillRect/>
          </a:stretch>
        </p:blipFill>
        <p:spPr bwMode="auto">
          <a:xfrm>
            <a:off x="395288" y="3292475"/>
            <a:ext cx="1081087" cy="655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01" name="Picture 31" descr="logo-ptc">
            <a:hlinkClick r:id="rId37"/>
          </p:cNvPr>
          <p:cNvPicPr>
            <a:picLocks noChangeAspect="1" noChangeArrowheads="1"/>
          </p:cNvPicPr>
          <p:nvPr/>
        </p:nvPicPr>
        <p:blipFill>
          <a:blip r:embed="rId38" cstate="print"/>
          <a:srcRect/>
          <a:stretch>
            <a:fillRect/>
          </a:stretch>
        </p:blipFill>
        <p:spPr bwMode="auto">
          <a:xfrm>
            <a:off x="4356100" y="5876925"/>
            <a:ext cx="936625" cy="595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02" name="Picture 32" descr="logo-prp">
            <a:hlinkClick r:id="rId39"/>
          </p:cNvPr>
          <p:cNvPicPr>
            <a:picLocks noChangeAspect="1" noChangeArrowheads="1"/>
          </p:cNvPicPr>
          <p:nvPr/>
        </p:nvPicPr>
        <p:blipFill>
          <a:blip r:embed="rId40" cstate="print"/>
          <a:srcRect/>
          <a:stretch>
            <a:fillRect/>
          </a:stretch>
        </p:blipFill>
        <p:spPr bwMode="auto">
          <a:xfrm>
            <a:off x="1692275" y="3332163"/>
            <a:ext cx="1008063" cy="67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03" name="Picture 33" descr="logo-democratas"/>
          <p:cNvPicPr>
            <a:picLocks noChangeAspect="1" noChangeArrowheads="1"/>
          </p:cNvPicPr>
          <p:nvPr/>
        </p:nvPicPr>
        <p:blipFill>
          <a:blip r:embed="rId41" cstate="print"/>
          <a:srcRect/>
          <a:stretch>
            <a:fillRect/>
          </a:stretch>
        </p:blipFill>
        <p:spPr bwMode="auto">
          <a:xfrm>
            <a:off x="304800" y="1219200"/>
            <a:ext cx="1154113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04" name="Picture 34" descr="logo_PR_media"/>
          <p:cNvPicPr>
            <a:picLocks noChangeAspect="1" noChangeArrowheads="1"/>
          </p:cNvPicPr>
          <p:nvPr/>
        </p:nvPicPr>
        <p:blipFill>
          <a:blip r:embed="rId42" cstate="print"/>
          <a:srcRect/>
          <a:stretch>
            <a:fillRect/>
          </a:stretch>
        </p:blipFill>
        <p:spPr bwMode="auto">
          <a:xfrm>
            <a:off x="8101013" y="2171700"/>
            <a:ext cx="619125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2611" name="Rectangle 35"/>
          <p:cNvSpPr>
            <a:spLocks noChangeArrowheads="1"/>
          </p:cNvSpPr>
          <p:nvPr/>
        </p:nvSpPr>
        <p:spPr bwMode="auto">
          <a:xfrm>
            <a:off x="338138" y="209550"/>
            <a:ext cx="83375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2800" b="1" dirty="0">
                <a:solidFill>
                  <a:schemeClr val="accent5">
                    <a:lumMod val="2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PARTIDOS POLÍTICOS COM REGISTRO NO TSE</a:t>
            </a:r>
          </a:p>
        </p:txBody>
      </p:sp>
      <p:pic>
        <p:nvPicPr>
          <p:cNvPr id="3106" name="Picture 37" descr="http://t1.gstatic.com/images?q=tbn:ANd9GcR-gbtlwnt0iZUz0Haje6QQlEimvrQswI6BDjopVmFtqiDNbemG316JMZE">
            <a:hlinkClick r:id="rId43"/>
          </p:cNvPr>
          <p:cNvPicPr>
            <a:picLocks noChangeAspect="1" noChangeArrowheads="1"/>
          </p:cNvPicPr>
          <p:nvPr/>
        </p:nvPicPr>
        <p:blipFill>
          <a:blip r:embed="rId44" cstate="print"/>
          <a:srcRect/>
          <a:stretch>
            <a:fillRect/>
          </a:stretch>
        </p:blipFill>
        <p:spPr bwMode="auto">
          <a:xfrm>
            <a:off x="468313" y="4149725"/>
            <a:ext cx="1139825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07" name="Picture 38" descr="http://www.partidopatrialivre.org.br/images/logo100px.png"/>
          <p:cNvPicPr>
            <a:picLocks noChangeAspect="1" noChangeArrowheads="1"/>
          </p:cNvPicPr>
          <p:nvPr/>
        </p:nvPicPr>
        <p:blipFill>
          <a:blip r:embed="rId45" cstate="print"/>
          <a:srcRect/>
          <a:stretch>
            <a:fillRect/>
          </a:stretch>
        </p:blipFill>
        <p:spPr bwMode="auto">
          <a:xfrm>
            <a:off x="2124075" y="5084763"/>
            <a:ext cx="1131888" cy="687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08" name="Picture 40" descr="PEN 51 - Partido Ecológico Nacional - Paraná">
            <a:hlinkClick r:id="rId46"/>
          </p:cNvPr>
          <p:cNvPicPr>
            <a:picLocks noChangeAspect="1" noChangeArrowheads="1"/>
          </p:cNvPicPr>
          <p:nvPr/>
        </p:nvPicPr>
        <p:blipFill>
          <a:blip r:embed="rId47" cstate="print"/>
          <a:srcRect/>
          <a:stretch>
            <a:fillRect/>
          </a:stretch>
        </p:blipFill>
        <p:spPr bwMode="auto">
          <a:xfrm>
            <a:off x="3995738" y="4941888"/>
            <a:ext cx="7048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\\tre-ro\rede\pef\2014\PATRULHA ELEITORAL_ELEIÇÕES 2014\PROJETOS E RESOLUÇÃO\Baner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lum bright="35000" contrast="-55000"/>
          </a:blip>
          <a:srcRect/>
          <a:stretch>
            <a:fillRect/>
          </a:stretch>
        </p:blipFill>
        <p:spPr bwMode="auto">
          <a:xfrm>
            <a:off x="0" y="0"/>
            <a:ext cx="9143999" cy="6860141"/>
          </a:xfrm>
          <a:prstGeom prst="rect">
            <a:avLst/>
          </a:prstGeom>
          <a:noFill/>
        </p:spPr>
      </p:pic>
      <p:sp>
        <p:nvSpPr>
          <p:cNvPr id="142338" name="Text Box 2"/>
          <p:cNvSpPr txBox="1">
            <a:spLocks noChangeArrowheads="1"/>
          </p:cNvSpPr>
          <p:nvPr/>
        </p:nvSpPr>
        <p:spPr bwMode="auto">
          <a:xfrm>
            <a:off x="0" y="437744"/>
            <a:ext cx="9144000" cy="64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46800" rIns="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pt-BR" sz="36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HÁ DOIS SISTEMAS DE  ELEIÇÃO:</a:t>
            </a:r>
          </a:p>
        </p:txBody>
      </p:sp>
      <p:sp>
        <p:nvSpPr>
          <p:cNvPr id="142339" name="Text Box 3"/>
          <p:cNvSpPr txBox="1">
            <a:spLocks noChangeArrowheads="1"/>
          </p:cNvSpPr>
          <p:nvPr/>
        </p:nvSpPr>
        <p:spPr bwMode="auto">
          <a:xfrm>
            <a:off x="0" y="2663677"/>
            <a:ext cx="2362200" cy="463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pt-BR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Majoritário</a:t>
            </a:r>
          </a:p>
        </p:txBody>
      </p:sp>
      <p:sp>
        <p:nvSpPr>
          <p:cNvPr id="142340" name="Text Box 4"/>
          <p:cNvSpPr txBox="1">
            <a:spLocks noChangeArrowheads="1"/>
          </p:cNvSpPr>
          <p:nvPr/>
        </p:nvSpPr>
        <p:spPr bwMode="auto">
          <a:xfrm>
            <a:off x="0" y="5559277"/>
            <a:ext cx="2590800" cy="463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pt-BR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Proporcional</a:t>
            </a:r>
          </a:p>
        </p:txBody>
      </p:sp>
      <p:sp>
        <p:nvSpPr>
          <p:cNvPr id="14341" name="AutoShape 5"/>
          <p:cNvSpPr>
            <a:spLocks/>
          </p:cNvSpPr>
          <p:nvPr/>
        </p:nvSpPr>
        <p:spPr bwMode="auto">
          <a:xfrm>
            <a:off x="2209800" y="1828800"/>
            <a:ext cx="381000" cy="2209800"/>
          </a:xfrm>
          <a:prstGeom prst="leftBrace">
            <a:avLst>
              <a:gd name="adj1" fmla="val 48333"/>
              <a:gd name="adj2" fmla="val 50000"/>
            </a:avLst>
          </a:prstGeom>
          <a:noFill/>
          <a:ln w="3175">
            <a:solidFill>
              <a:schemeClr val="tx1"/>
            </a:solidFill>
            <a:round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14342" name="AutoShape 6"/>
          <p:cNvSpPr>
            <a:spLocks/>
          </p:cNvSpPr>
          <p:nvPr/>
        </p:nvSpPr>
        <p:spPr bwMode="auto">
          <a:xfrm>
            <a:off x="2514600" y="5410200"/>
            <a:ext cx="304800" cy="1143000"/>
          </a:xfrm>
          <a:prstGeom prst="leftBrace">
            <a:avLst>
              <a:gd name="adj1" fmla="val 31250"/>
              <a:gd name="adj2" fmla="val 36667"/>
            </a:avLst>
          </a:prstGeom>
          <a:noFill/>
          <a:ln w="3175">
            <a:solidFill>
              <a:schemeClr val="tx1"/>
            </a:solidFill>
            <a:round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142343" name="Text Box 7"/>
          <p:cNvSpPr txBox="1">
            <a:spLocks noChangeArrowheads="1"/>
          </p:cNvSpPr>
          <p:nvPr/>
        </p:nvSpPr>
        <p:spPr bwMode="auto">
          <a:xfrm>
            <a:off x="2438400" y="1984495"/>
            <a:ext cx="2438400" cy="1787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 anchor="ctr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pt-BR" sz="2000" dirty="0">
                <a:solidFill>
                  <a:schemeClr val="accent5">
                    <a:lumMod val="2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Presidente</a:t>
            </a:r>
          </a:p>
          <a:p>
            <a:pPr eaLnBrk="0" hangingPunct="0">
              <a:spcBef>
                <a:spcPct val="50000"/>
              </a:spcBef>
              <a:defRPr/>
            </a:pPr>
            <a:r>
              <a:rPr lang="pt-BR" sz="2000" dirty="0">
                <a:solidFill>
                  <a:schemeClr val="accent5">
                    <a:lumMod val="2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Governador</a:t>
            </a:r>
          </a:p>
          <a:p>
            <a:pPr eaLnBrk="0" hangingPunct="0">
              <a:spcBef>
                <a:spcPct val="50000"/>
              </a:spcBef>
              <a:defRPr/>
            </a:pPr>
            <a:r>
              <a:rPr lang="pt-BR" sz="2000" dirty="0">
                <a:solidFill>
                  <a:schemeClr val="accent5">
                    <a:lumMod val="2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Prefeito</a:t>
            </a:r>
          </a:p>
          <a:p>
            <a:pPr eaLnBrk="0" hangingPunct="0">
              <a:spcBef>
                <a:spcPct val="50000"/>
              </a:spcBef>
              <a:defRPr/>
            </a:pPr>
            <a:r>
              <a:rPr lang="pt-BR" sz="2000" dirty="0">
                <a:solidFill>
                  <a:schemeClr val="accent5">
                    <a:lumMod val="2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Senadores</a:t>
            </a:r>
          </a:p>
        </p:txBody>
      </p:sp>
      <p:sp>
        <p:nvSpPr>
          <p:cNvPr id="142344" name="Text Box 8"/>
          <p:cNvSpPr txBox="1">
            <a:spLocks noChangeArrowheads="1"/>
          </p:cNvSpPr>
          <p:nvPr/>
        </p:nvSpPr>
        <p:spPr bwMode="auto">
          <a:xfrm>
            <a:off x="2667000" y="5541785"/>
            <a:ext cx="1828800" cy="863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 anchor="ctr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pt-BR" sz="2000" dirty="0">
                <a:solidFill>
                  <a:schemeClr val="accent5">
                    <a:lumMod val="2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Deputados</a:t>
            </a:r>
          </a:p>
          <a:p>
            <a:pPr eaLnBrk="0" hangingPunct="0">
              <a:spcBef>
                <a:spcPct val="50000"/>
              </a:spcBef>
              <a:defRPr/>
            </a:pPr>
            <a:r>
              <a:rPr lang="pt-BR" sz="2000" dirty="0">
                <a:solidFill>
                  <a:schemeClr val="accent5">
                    <a:lumMod val="2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Vereadores</a:t>
            </a:r>
          </a:p>
        </p:txBody>
      </p:sp>
      <p:sp>
        <p:nvSpPr>
          <p:cNvPr id="142345" name="Text Box 9"/>
          <p:cNvSpPr txBox="1">
            <a:spLocks noChangeArrowheads="1"/>
          </p:cNvSpPr>
          <p:nvPr/>
        </p:nvSpPr>
        <p:spPr bwMode="auto">
          <a:xfrm>
            <a:off x="4495800" y="1282700"/>
            <a:ext cx="4419600" cy="3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 anchor="ctr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pt-BR" sz="1600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Aqui, quem tiver mais votos é eleito.</a:t>
            </a:r>
          </a:p>
          <a:p>
            <a:pPr eaLnBrk="0" hangingPunct="0">
              <a:spcBef>
                <a:spcPct val="50000"/>
              </a:spcBef>
              <a:defRPr/>
            </a:pPr>
            <a:r>
              <a:rPr lang="pt-BR" sz="1600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No caso dos cargos do Poder Executivo (Presidente, Governador e Prefeito), pode ocorrer eleição em dois turnos, caso candidato mais votado não obtenha 50% + 1 dos votos válidos.</a:t>
            </a:r>
          </a:p>
          <a:p>
            <a:pPr eaLnBrk="0" hangingPunct="0">
              <a:spcBef>
                <a:spcPct val="50000"/>
              </a:spcBef>
              <a:defRPr/>
            </a:pPr>
            <a:r>
              <a:rPr lang="pt-BR" sz="1600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No caso das Eleições Municipais isso só ocorre em cidades com mais de 200 mil eleitores.</a:t>
            </a:r>
          </a:p>
          <a:p>
            <a:pPr eaLnBrk="0" hangingPunct="0">
              <a:spcBef>
                <a:spcPct val="50000"/>
              </a:spcBef>
              <a:defRPr/>
            </a:pPr>
            <a:r>
              <a:rPr lang="pt-BR" sz="1600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Em Rondônia, só pode ocorrer em Porto Velho.</a:t>
            </a:r>
          </a:p>
        </p:txBody>
      </p:sp>
      <p:sp>
        <p:nvSpPr>
          <p:cNvPr id="142346" name="Text Box 10"/>
          <p:cNvSpPr txBox="1">
            <a:spLocks noChangeArrowheads="1"/>
          </p:cNvSpPr>
          <p:nvPr/>
        </p:nvSpPr>
        <p:spPr bwMode="auto">
          <a:xfrm>
            <a:off x="4648200" y="5679669"/>
            <a:ext cx="3581400" cy="64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 anchor="ctr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pt-BR" sz="1800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Aqui, nem sempre quem tem mais votos é eleito.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4" descr="http://www.bobnews.com.br/images/47d7cf6a8bcf50379e6ec072a2f8fbe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7701" name="Rectangle 5"/>
          <p:cNvSpPr>
            <a:spLocks noChangeArrowheads="1"/>
          </p:cNvSpPr>
          <p:nvPr/>
        </p:nvSpPr>
        <p:spPr bwMode="auto">
          <a:xfrm>
            <a:off x="0" y="5334000"/>
            <a:ext cx="9144000" cy="2108200"/>
          </a:xfrm>
          <a:prstGeom prst="rect">
            <a:avLst/>
          </a:prstGeom>
          <a:solidFill>
            <a:schemeClr val="bg1">
              <a:lumMod val="50000"/>
            </a:schemeClr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pt-BR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  <a:cs typeface="Times New Roman" charset="0"/>
              </a:rPr>
              <a:t>Eleição de </a:t>
            </a:r>
            <a:r>
              <a:rPr lang="pt-BR" sz="16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  <a:cs typeface="Times New Roman" charset="0"/>
              </a:rPr>
              <a:t>deputado </a:t>
            </a:r>
            <a:r>
              <a:rPr lang="pt-BR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  <a:cs typeface="Times New Roman" charset="0"/>
              </a:rPr>
              <a:t>é jogo de time, pois a eleição de um candidato depende da votação dos outros candidatos do partido ou da coligação.</a:t>
            </a:r>
          </a:p>
          <a:p>
            <a:pPr>
              <a:defRPr/>
            </a:pPr>
            <a:endParaRPr lang="pt-BR" sz="1600" b="1" dirty="0">
              <a:effectLst>
                <a:outerShdw blurRad="38100" dist="38100" dir="2700000" algn="tl">
                  <a:srgbClr val="000000"/>
                </a:outerShdw>
              </a:effectLst>
              <a:latin typeface="Verdana" pitchFamily="34" charset="0"/>
              <a:cs typeface="Times New Roman" charset="0"/>
            </a:endParaRPr>
          </a:p>
          <a:p>
            <a:pPr>
              <a:defRPr/>
            </a:pPr>
            <a:r>
              <a:rPr lang="pt-BR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  <a:cs typeface="Times New Roman" charset="0"/>
              </a:rPr>
              <a:t>Dificilmente, um candidato sozinho atingirá a quantidade de 32.854 votos.</a:t>
            </a:r>
          </a:p>
          <a:p>
            <a:pPr>
              <a:defRPr/>
            </a:pPr>
            <a:endParaRPr lang="pt-BR" sz="1600" b="1" dirty="0">
              <a:effectLst>
                <a:outerShdw blurRad="38100" dist="38100" dir="2700000" algn="tl">
                  <a:srgbClr val="000000"/>
                </a:outerShdw>
              </a:effectLst>
              <a:latin typeface="Verdana" pitchFamily="34" charset="0"/>
              <a:cs typeface="Times New Roman" charset="0"/>
            </a:endParaRPr>
          </a:p>
          <a:p>
            <a:pPr>
              <a:defRPr/>
            </a:pPr>
            <a:r>
              <a:rPr lang="pt-BR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  <a:cs typeface="Times New Roman" charset="0"/>
              </a:rPr>
              <a:t>Em </a:t>
            </a:r>
            <a:r>
              <a:rPr lang="pt-BR" sz="16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  <a:cs typeface="Times New Roman" charset="0"/>
              </a:rPr>
              <a:t>2010, </a:t>
            </a:r>
            <a:r>
              <a:rPr lang="pt-BR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  <a:cs typeface="Times New Roman" charset="0"/>
              </a:rPr>
              <a:t>o deputado estadual mais votado obteve </a:t>
            </a:r>
            <a:r>
              <a:rPr lang="pt-BR" sz="16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  <a:cs typeface="Times New Roman" charset="0"/>
              </a:rPr>
              <a:t>22.186 VOTOS.</a:t>
            </a:r>
            <a:endParaRPr lang="pt-BR" sz="1600" b="1" dirty="0">
              <a:effectLst>
                <a:outerShdw blurRad="38100" dist="38100" dir="2700000" algn="tl">
                  <a:srgbClr val="000000"/>
                </a:outerShdw>
              </a:effectLst>
              <a:cs typeface="Times New Roman" charset="0"/>
            </a:endParaRPr>
          </a:p>
          <a:p>
            <a:pPr eaLnBrk="0" hangingPunct="0">
              <a:defRPr/>
            </a:pPr>
            <a:r>
              <a:rPr lang="pt-BR" sz="1600" b="1" dirty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  <a:cs typeface="Times New Roman" charset="0"/>
              </a:rPr>
              <a:t> </a:t>
            </a:r>
            <a:endParaRPr lang="pt-BR" sz="1600" b="1" dirty="0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cs typeface="Times New Roman" charset="0"/>
            </a:endParaRPr>
          </a:p>
          <a:p>
            <a:pPr eaLnBrk="0" hangingPunct="0">
              <a:defRPr/>
            </a:pPr>
            <a:endParaRPr lang="pt-BR" sz="2000" b="1" dirty="0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\\tre-ro\rede\pef\2014\PATRULHA ELEITORAL_ELEIÇÕES 2014\PROJETOS E RESOLUÇÃO\Baner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lum bright="35000" contrast="-55000"/>
          </a:blip>
          <a:srcRect/>
          <a:stretch>
            <a:fillRect/>
          </a:stretch>
        </p:blipFill>
        <p:spPr bwMode="auto">
          <a:xfrm>
            <a:off x="0" y="0"/>
            <a:ext cx="9143999" cy="6860141"/>
          </a:xfrm>
          <a:prstGeom prst="rect">
            <a:avLst/>
          </a:prstGeom>
          <a:noFill/>
        </p:spPr>
      </p:pic>
      <p:sp>
        <p:nvSpPr>
          <p:cNvPr id="7" name="Título 6"/>
          <p:cNvSpPr>
            <a:spLocks noGrp="1"/>
          </p:cNvSpPr>
          <p:nvPr>
            <p:ph type="title"/>
          </p:nvPr>
        </p:nvSpPr>
        <p:spPr>
          <a:xfrm>
            <a:off x="683568" y="1268760"/>
            <a:ext cx="7772400" cy="4032448"/>
          </a:xfrm>
        </p:spPr>
        <p:txBody>
          <a:bodyPr/>
          <a:lstStyle/>
          <a:p>
            <a:r>
              <a:rPr lang="pt-BR" dirty="0" smtClean="0">
                <a:solidFill>
                  <a:srgbClr val="000099"/>
                </a:solidFill>
              </a:rPr>
              <a:t>Por isso, todo cuidado é pouco quando temos que escolher nossos candidatos, para que não caiamos em armadilhas.</a:t>
            </a:r>
            <a:br>
              <a:rPr lang="pt-BR" dirty="0" smtClean="0">
                <a:solidFill>
                  <a:srgbClr val="000099"/>
                </a:solidFill>
              </a:rPr>
            </a:br>
            <a:endParaRPr lang="pt-BR" dirty="0">
              <a:solidFill>
                <a:srgbClr val="000099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\\tre-ro\rede\pef\2014\PATRULHA ELEITORAL_ELEIÇÕES 2014\PROJETOS E RESOLUÇÃO\Baner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lum bright="35000" contrast="-55000"/>
          </a:blip>
          <a:srcRect/>
          <a:stretch>
            <a:fillRect/>
          </a:stretch>
        </p:blipFill>
        <p:spPr bwMode="auto">
          <a:xfrm>
            <a:off x="0" y="0"/>
            <a:ext cx="9143999" cy="6860141"/>
          </a:xfrm>
          <a:prstGeom prst="rect">
            <a:avLst/>
          </a:prstGeom>
          <a:noFill/>
        </p:spPr>
      </p:pic>
      <p:pic>
        <p:nvPicPr>
          <p:cNvPr id="19458" name="Picture 5" descr="http://www.canalkids.com.br/cidadania/democracia/imagens/a_embalagem_engana2.gif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33400" y="990600"/>
            <a:ext cx="8153400" cy="5715000"/>
          </a:xfrm>
          <a:noFill/>
        </p:spPr>
      </p:pic>
      <p:sp>
        <p:nvSpPr>
          <p:cNvPr id="41990" name="Rectangle 6"/>
          <p:cNvSpPr>
            <a:spLocks noGrp="1" noChangeArrowheads="1"/>
          </p:cNvSpPr>
          <p:nvPr>
            <p:ph type="title"/>
          </p:nvPr>
        </p:nvSpPr>
        <p:spPr>
          <a:xfrm>
            <a:off x="0" y="-76200"/>
            <a:ext cx="9144000" cy="1295400"/>
          </a:xfrm>
        </p:spPr>
        <p:txBody>
          <a:bodyPr/>
          <a:lstStyle/>
          <a:p>
            <a:pPr>
              <a:defRPr/>
            </a:pPr>
            <a:r>
              <a:rPr lang="pt-BR" sz="4800" b="1" dirty="0" smtClean="0">
                <a:solidFill>
                  <a:srgbClr val="C00000"/>
                </a:solidFill>
              </a:rPr>
              <a:t>A POLÍTICA COMO TRAPAÇA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6" descr="http://www.jornalcomunicacao.ufpr.br/files/images/compradevoto2009.materi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38200"/>
            <a:ext cx="9144000" cy="601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1555" name="Rectangle 3"/>
          <p:cNvSpPr>
            <a:spLocks noChangeArrowheads="1"/>
          </p:cNvSpPr>
          <p:nvPr/>
        </p:nvSpPr>
        <p:spPr bwMode="auto">
          <a:xfrm>
            <a:off x="92075" y="76200"/>
            <a:ext cx="9051925" cy="7620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44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A CORRUPÇÃO ELEITORAL</a:t>
            </a:r>
          </a:p>
        </p:txBody>
      </p:sp>
      <p:sp>
        <p:nvSpPr>
          <p:cNvPr id="22532" name="CaixaDeTexto 3"/>
          <p:cNvSpPr txBox="1">
            <a:spLocks noChangeArrowheads="1"/>
          </p:cNvSpPr>
          <p:nvPr/>
        </p:nvSpPr>
        <p:spPr bwMode="auto">
          <a:xfrm>
            <a:off x="250825" y="1052513"/>
            <a:ext cx="4249738" cy="2370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2800"/>
              <a:t>“</a:t>
            </a:r>
            <a:r>
              <a:rPr lang="pt-BR" sz="2800">
                <a:latin typeface="Helvetica Neue"/>
              </a:rPr>
              <a:t>Filho meu, se os pecadores procuram te atrair com agrados, não aceites.</a:t>
            </a:r>
            <a:r>
              <a:rPr lang="pt-BR" sz="2800"/>
              <a:t>”</a:t>
            </a:r>
            <a:endParaRPr lang="pt-BR" sz="2800">
              <a:latin typeface="Helvetica Neue"/>
            </a:endParaRPr>
          </a:p>
          <a:p>
            <a:pPr algn="r">
              <a:spcBef>
                <a:spcPct val="50000"/>
              </a:spcBef>
            </a:pPr>
            <a:r>
              <a:rPr lang="pt-BR"/>
              <a:t>(Provérbios 1:10)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\\tre-ro\rede\pef\2014\PATRULHA ELEITORAL_ELEIÇÕES 2014\PROJETOS E RESOLUÇÃO\Baner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lum bright="35000" contrast="-55000"/>
          </a:blip>
          <a:srcRect/>
          <a:stretch>
            <a:fillRect/>
          </a:stretch>
        </p:blipFill>
        <p:spPr bwMode="auto">
          <a:xfrm>
            <a:off x="0" y="0"/>
            <a:ext cx="9143999" cy="6860141"/>
          </a:xfrm>
          <a:prstGeom prst="rect">
            <a:avLst/>
          </a:prstGeom>
          <a:noFill/>
        </p:spPr>
      </p:pic>
      <p:sp>
        <p:nvSpPr>
          <p:cNvPr id="13315" name="Text Box 2"/>
          <p:cNvSpPr txBox="1">
            <a:spLocks noChangeArrowheads="1"/>
          </p:cNvSpPr>
          <p:nvPr/>
        </p:nvSpPr>
        <p:spPr bwMode="auto">
          <a:xfrm>
            <a:off x="1043608" y="692696"/>
            <a:ext cx="7467600" cy="5416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pt-BR" b="1" dirty="0">
                <a:solidFill>
                  <a:srgbClr val="003366"/>
                </a:solidFill>
                <a:latin typeface="Arial" charset="0"/>
                <a:cs typeface="Arial" charset="0"/>
              </a:rPr>
              <a:t> </a:t>
            </a:r>
            <a:endParaRPr lang="pt-BR" dirty="0">
              <a:cs typeface="Times New Roman" pitchFamily="18" charset="0"/>
            </a:endParaRPr>
          </a:p>
          <a:p>
            <a:pPr algn="ctr">
              <a:spcBef>
                <a:spcPct val="50000"/>
              </a:spcBef>
              <a:defRPr/>
            </a:pPr>
            <a:r>
              <a:rPr lang="pt-BR" sz="44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  <a:cs typeface="Arial" charset="0"/>
              </a:rPr>
              <a:t>“De que grupo nós somos?</a:t>
            </a:r>
          </a:p>
          <a:p>
            <a:pPr algn="ctr">
              <a:spcBef>
                <a:spcPct val="50000"/>
              </a:spcBef>
              <a:defRPr/>
            </a:pPr>
            <a:r>
              <a:rPr lang="pt-BR" sz="44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  <a:cs typeface="Arial" charset="0"/>
              </a:rPr>
              <a:t>Dos bons ou dos maus?</a:t>
            </a:r>
          </a:p>
          <a:p>
            <a:pPr algn="ctr">
              <a:spcBef>
                <a:spcPct val="50000"/>
              </a:spcBef>
              <a:defRPr/>
            </a:pPr>
            <a:r>
              <a:rPr lang="pt-BR" sz="44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  <a:cs typeface="Arial" charset="0"/>
              </a:rPr>
              <a:t>Se somos bons, o que podemos fazer?</a:t>
            </a:r>
            <a:endParaRPr lang="pt-BR" dirty="0">
              <a:solidFill>
                <a:schemeClr val="bg1">
                  <a:lumMod val="50000"/>
                </a:schemeClr>
              </a:solidFill>
              <a:cs typeface="Times New Roman" pitchFamily="18" charset="0"/>
            </a:endParaRPr>
          </a:p>
          <a:p>
            <a:pPr algn="ctr">
              <a:spcBef>
                <a:spcPct val="50000"/>
              </a:spcBef>
              <a:defRPr/>
            </a:pPr>
            <a:r>
              <a:rPr lang="pt-BR" b="1" i="1" dirty="0">
                <a:solidFill>
                  <a:schemeClr val="bg1">
                    <a:lumMod val="50000"/>
                  </a:schemeClr>
                </a:solidFill>
                <a:latin typeface="Arial" charset="0"/>
                <a:cs typeface="Arial" charset="0"/>
              </a:rPr>
              <a:t> </a:t>
            </a:r>
            <a:endParaRPr lang="pt-BR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\\tre-ro\rede\pef\2014\PATRULHA ELEITORAL_ELEIÇÕES 2014\PROJETOS E RESOLUÇÃO\Baner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lum bright="35000" contrast="-55000"/>
          </a:blip>
          <a:srcRect/>
          <a:stretch>
            <a:fillRect/>
          </a:stretch>
        </p:blipFill>
        <p:spPr bwMode="auto">
          <a:xfrm>
            <a:off x="0" y="1"/>
            <a:ext cx="9143999" cy="6858000"/>
          </a:xfrm>
          <a:prstGeom prst="rect">
            <a:avLst/>
          </a:prstGeom>
          <a:noFill/>
        </p:spPr>
      </p:pic>
      <p:pic>
        <p:nvPicPr>
          <p:cNvPr id="23554" name="Picture 7" descr="http://aldoadv.files.wordpress.com/2009/09/compra-de-votos-3.jpg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524000" y="0"/>
            <a:ext cx="61341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381000" y="6570663"/>
            <a:ext cx="3489325" cy="244475"/>
          </a:xfrm>
          <a:prstGeom prst="rect">
            <a:avLst/>
          </a:prstGeom>
          <a:solidFill>
            <a:srgbClr val="000099"/>
          </a:soli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pt-BR" sz="1000" b="1">
                <a:latin typeface="Arial" pitchFamily="34" charset="0"/>
              </a:rPr>
              <a:t>Fonte: http://www.lei9840.org.br/materiais/cartilha1.pdf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4"/>
          <p:cNvSpPr>
            <a:spLocks noChangeArrowheads="1"/>
          </p:cNvSpPr>
          <p:nvPr/>
        </p:nvSpPr>
        <p:spPr bwMode="auto">
          <a:xfrm>
            <a:off x="827584" y="332656"/>
            <a:ext cx="7772400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pt-BR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 QUE DEVEMOS OBSERVAR NOS CANDIDATOS?</a:t>
            </a:r>
            <a:endParaRPr lang="pt-BR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15364" name="Picture 8"/>
          <p:cNvPicPr>
            <a:picLocks noChangeAspect="1" noChangeArrowheads="1"/>
          </p:cNvPicPr>
          <p:nvPr/>
        </p:nvPicPr>
        <p:blipFill>
          <a:blip r:embed="rId2" cstate="print">
            <a:lum bright="28000" contrast="-2000"/>
          </a:blip>
          <a:srcRect/>
          <a:stretch>
            <a:fillRect/>
          </a:stretch>
        </p:blipFill>
        <p:spPr bwMode="auto">
          <a:xfrm>
            <a:off x="1187624" y="1412776"/>
            <a:ext cx="6781800" cy="467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352928" cy="1143000"/>
          </a:xfrm>
        </p:spPr>
        <p:txBody>
          <a:bodyPr/>
          <a:lstStyle/>
          <a:p>
            <a:pPr algn="ctr"/>
            <a:r>
              <a:rPr lang="pt-BR" sz="2800" b="1" dirty="0" smtClean="0">
                <a:solidFill>
                  <a:srgbClr val="C00000"/>
                </a:solidFill>
              </a:rPr>
              <a:t>O QUE DEVEMOS OBSERVAR NOS CANDIDATOS?</a:t>
            </a:r>
            <a:endParaRPr lang="pt-BR" sz="2800" b="1" dirty="0">
              <a:solidFill>
                <a:srgbClr val="C00000"/>
              </a:solidFill>
            </a:endParaRPr>
          </a:p>
        </p:txBody>
      </p:sp>
      <p:pic>
        <p:nvPicPr>
          <p:cNvPr id="65541" name="Picture 5" descr="http://blog.empregos.com.br/wp-content/uploads/2010/02/duvida-emprego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4" y="1772816"/>
            <a:ext cx="4909634" cy="4680520"/>
          </a:xfrm>
          <a:prstGeom prst="rect">
            <a:avLst/>
          </a:prstGeom>
          <a:noFill/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39552" y="1905000"/>
            <a:ext cx="8208912" cy="731912"/>
          </a:xfrm>
        </p:spPr>
        <p:txBody>
          <a:bodyPr/>
          <a:lstStyle/>
          <a:p>
            <a:pPr>
              <a:buBlip>
                <a:blip r:embed="rId4"/>
              </a:buBlip>
            </a:pPr>
            <a:r>
              <a:rPr lang="pt-BR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Sua história pessoal</a:t>
            </a:r>
          </a:p>
        </p:txBody>
      </p:sp>
      <p:graphicFrame>
        <p:nvGraphicFramePr>
          <p:cNvPr id="65542" name="Object 6"/>
          <p:cNvGraphicFramePr>
            <a:graphicFrameLocks noChangeAspect="1"/>
          </p:cNvGraphicFramePr>
          <p:nvPr/>
        </p:nvGraphicFramePr>
        <p:xfrm>
          <a:off x="971600" y="2636912"/>
          <a:ext cx="3024188" cy="3757613"/>
        </p:xfrm>
        <a:graphic>
          <a:graphicData uri="http://schemas.openxmlformats.org/presentationml/2006/ole">
            <p:oleObj spid="_x0000_s46082" name="Imagem de bitmap" r:id="rId5" imgW="3419952" imgH="4247619" progId="PBrush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424936" cy="1143000"/>
          </a:xfrm>
        </p:spPr>
        <p:txBody>
          <a:bodyPr/>
          <a:lstStyle/>
          <a:p>
            <a:pPr algn="ctr"/>
            <a:r>
              <a:rPr lang="pt-BR" sz="2800" b="1" dirty="0" smtClean="0">
                <a:solidFill>
                  <a:srgbClr val="C00000"/>
                </a:solidFill>
              </a:rPr>
              <a:t>O QUE DEVEMOS OBSERVAR NOS CANDIDATOS?</a:t>
            </a:r>
            <a:endParaRPr lang="pt-BR" sz="2800" b="1" dirty="0">
              <a:solidFill>
                <a:srgbClr val="C0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39552" y="1905000"/>
            <a:ext cx="8208912" cy="4114800"/>
          </a:xfrm>
        </p:spPr>
        <p:txBody>
          <a:bodyPr/>
          <a:lstStyle/>
          <a:p>
            <a:pPr>
              <a:buBlip>
                <a:blip r:embed="rId2"/>
              </a:buBlip>
            </a:pPr>
            <a:r>
              <a:rPr lang="pt-BR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Quanto gasta na campanha</a:t>
            </a:r>
          </a:p>
        </p:txBody>
      </p:sp>
      <p:pic>
        <p:nvPicPr>
          <p:cNvPr id="5" name="Picture 7" descr="http://aldoadv.files.wordpress.com/2010/02/compra-de-votos-dentadur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2521264"/>
            <a:ext cx="5904656" cy="4336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424936" cy="1143000"/>
          </a:xfrm>
        </p:spPr>
        <p:txBody>
          <a:bodyPr/>
          <a:lstStyle/>
          <a:p>
            <a:pPr algn="ctr"/>
            <a:r>
              <a:rPr lang="pt-BR" sz="2800" b="1" dirty="0" smtClean="0">
                <a:solidFill>
                  <a:srgbClr val="C00000"/>
                </a:solidFill>
              </a:rPr>
              <a:t>O QUE DEVEMOS OBSERVAR NOS CANDIDATOS?</a:t>
            </a:r>
            <a:endParaRPr lang="pt-BR" sz="2800" b="1" dirty="0">
              <a:solidFill>
                <a:srgbClr val="C0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39552" y="1905000"/>
            <a:ext cx="8208912" cy="4114800"/>
          </a:xfrm>
        </p:spPr>
        <p:txBody>
          <a:bodyPr/>
          <a:lstStyle/>
          <a:p>
            <a:pPr>
              <a:buBlip>
                <a:blip r:embed="rId2"/>
              </a:buBlip>
            </a:pPr>
            <a:r>
              <a:rPr lang="pt-BR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Suas propostas</a:t>
            </a:r>
          </a:p>
        </p:txBody>
      </p:sp>
      <p:pic>
        <p:nvPicPr>
          <p:cNvPr id="5" name="Imagem 4" descr="http://2.bp.blogspot.com/-3Uwizk6BZuw/TmlPlOb-XzI/AAAAAAAAARk/cEHdV2PUssU/s1600/elei%25C3%25A7%25C3%25A3o%252Bcanbal%252Babeto%255B1%255D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9952" y="1700808"/>
            <a:ext cx="4334991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424936" cy="1143000"/>
          </a:xfrm>
        </p:spPr>
        <p:txBody>
          <a:bodyPr/>
          <a:lstStyle/>
          <a:p>
            <a:pPr algn="ctr"/>
            <a:r>
              <a:rPr lang="pt-BR" sz="2800" b="1" dirty="0" smtClean="0">
                <a:solidFill>
                  <a:srgbClr val="C00000"/>
                </a:solidFill>
              </a:rPr>
              <a:t>O QUE DEVEMOS OBSERVAR NOS CANDIDATOS?</a:t>
            </a:r>
            <a:endParaRPr lang="pt-BR" sz="2800" b="1" dirty="0">
              <a:solidFill>
                <a:srgbClr val="C0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39552" y="1905000"/>
            <a:ext cx="8208912" cy="4114800"/>
          </a:xfrm>
        </p:spPr>
        <p:txBody>
          <a:bodyPr/>
          <a:lstStyle/>
          <a:p>
            <a:pPr>
              <a:buBlip>
                <a:blip r:embed="rId2"/>
              </a:buBlip>
            </a:pPr>
            <a:r>
              <a:rPr lang="pt-BR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Quem o está apoiando</a:t>
            </a:r>
          </a:p>
        </p:txBody>
      </p:sp>
      <p:pic>
        <p:nvPicPr>
          <p:cNvPr id="87044" name="Picture 4" descr="http://lh5.ggpht.com/_avw9hllEuCQ/TUmQwaCW11I/AAAAAAAABG0/JJImOiZG9d8/politicos-vii_thumb%255B2%255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2492896"/>
            <a:ext cx="6691416" cy="43651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424936" cy="1143000"/>
          </a:xfrm>
        </p:spPr>
        <p:txBody>
          <a:bodyPr/>
          <a:lstStyle/>
          <a:p>
            <a:pPr algn="ctr"/>
            <a:r>
              <a:rPr lang="pt-BR" sz="2800" b="1" dirty="0" smtClean="0">
                <a:solidFill>
                  <a:srgbClr val="C00000"/>
                </a:solidFill>
              </a:rPr>
              <a:t>O QUE DEVEMOS OBSERVAR NOS CANDIDATOS?</a:t>
            </a:r>
            <a:endParaRPr lang="pt-BR" sz="2800" b="1" dirty="0">
              <a:solidFill>
                <a:srgbClr val="C00000"/>
              </a:solidFill>
            </a:endParaRPr>
          </a:p>
        </p:txBody>
      </p:sp>
      <p:pic>
        <p:nvPicPr>
          <p:cNvPr id="5" name="Picture 4" descr="http://www.canalkids.com.br/cidadania/democracia/imagens/nos_tambem_somos_1.gif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1403648" y="2546003"/>
            <a:ext cx="6227827" cy="4311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39552" y="1905000"/>
            <a:ext cx="8208912" cy="4114800"/>
          </a:xfrm>
        </p:spPr>
        <p:txBody>
          <a:bodyPr/>
          <a:lstStyle/>
          <a:p>
            <a:pPr>
              <a:buBlip>
                <a:blip r:embed="rId4"/>
              </a:buBlip>
            </a:pPr>
            <a:r>
              <a:rPr lang="pt-BR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Se já foi eleito, o que fez para a população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496944" cy="1143000"/>
          </a:xfrm>
        </p:spPr>
        <p:txBody>
          <a:bodyPr/>
          <a:lstStyle/>
          <a:p>
            <a:pPr algn="ctr"/>
            <a:r>
              <a:rPr lang="pt-BR" sz="2800" b="1" dirty="0" smtClean="0">
                <a:solidFill>
                  <a:srgbClr val="C00000"/>
                </a:solidFill>
              </a:rPr>
              <a:t>O QUE DEVEMOS OBSERVAR NOS CANDIDATOS?</a:t>
            </a:r>
            <a:endParaRPr lang="pt-BR" sz="2800" b="1" dirty="0">
              <a:solidFill>
                <a:srgbClr val="C0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39552" y="1905000"/>
            <a:ext cx="8208912" cy="4114800"/>
          </a:xfrm>
        </p:spPr>
        <p:txBody>
          <a:bodyPr/>
          <a:lstStyle/>
          <a:p>
            <a:pPr>
              <a:buBlip>
                <a:blip r:embed="rId2"/>
              </a:buBlip>
            </a:pPr>
            <a:r>
              <a:rPr lang="pt-BR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Sua ficha limpa – se já foi condenado ou tem processos em andamento</a:t>
            </a:r>
            <a:endParaRPr lang="pt-BR" b="1" dirty="0">
              <a:solidFill>
                <a:schemeClr val="bg2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9092" name="Picture 4" descr="http://4.bp.blogspot.com/-JUJO-ArmENo/UDjJXuqWQOI/AAAAAAAALXE/qnNXhjXoHe8/s1600/candidato%252520ficha%252520suj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712" y="3228796"/>
            <a:ext cx="4896544" cy="36292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4"/>
          <p:cNvSpPr>
            <a:spLocks noChangeArrowheads="1"/>
          </p:cNvSpPr>
          <p:nvPr/>
        </p:nvSpPr>
        <p:spPr bwMode="auto">
          <a:xfrm>
            <a:off x="838200" y="3048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pt-BR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É CORRETO?</a:t>
            </a:r>
            <a:endParaRPr lang="pt-BR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32774" name="Picture 6" descr="http://1.bp.blogspot.com/-0QESAD4XbKM/TZ5kPsWsmLI/AAAAAAAAAQ0/ElVkZJGbViE/s1600/charg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0445" y="1442923"/>
            <a:ext cx="7331955" cy="486639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\\tre-ro\rede\pef\2014\PATRULHA ELEITORAL_ELEIÇÕES 2014\PROJETOS E RESOLUÇÃO\Baner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lum bright="35000" contrast="-55000"/>
          </a:blip>
          <a:srcRect/>
          <a:stretch>
            <a:fillRect/>
          </a:stretch>
        </p:blipFill>
        <p:spPr bwMode="auto">
          <a:xfrm>
            <a:off x="0" y="0"/>
            <a:ext cx="9143999" cy="6860141"/>
          </a:xfrm>
          <a:prstGeom prst="rect">
            <a:avLst/>
          </a:prstGeom>
          <a:noFill/>
        </p:spPr>
      </p:pic>
      <p:sp>
        <p:nvSpPr>
          <p:cNvPr id="13315" name="Text Box 2"/>
          <p:cNvSpPr txBox="1">
            <a:spLocks noChangeArrowheads="1"/>
          </p:cNvSpPr>
          <p:nvPr/>
        </p:nvSpPr>
        <p:spPr bwMode="auto">
          <a:xfrm>
            <a:off x="1043608" y="692696"/>
            <a:ext cx="7467600" cy="433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pt-BR" b="1" dirty="0">
                <a:solidFill>
                  <a:srgbClr val="003366"/>
                </a:solidFill>
                <a:latin typeface="Arial" charset="0"/>
                <a:cs typeface="Arial" charset="0"/>
              </a:rPr>
              <a:t> </a:t>
            </a:r>
            <a:endParaRPr lang="pt-BR" dirty="0">
              <a:cs typeface="Times New Roman" pitchFamily="18" charset="0"/>
            </a:endParaRPr>
          </a:p>
          <a:p>
            <a:pPr algn="ctr">
              <a:spcBef>
                <a:spcPct val="50000"/>
              </a:spcBef>
              <a:defRPr/>
            </a:pPr>
            <a:r>
              <a:rPr lang="pt-BR" sz="48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  <a:cs typeface="Arial" charset="0"/>
              </a:rPr>
              <a:t>Para fazer a diferença, necessitamos de informação e conhecimento.</a:t>
            </a:r>
            <a:endParaRPr lang="pt-BR" sz="2800" dirty="0">
              <a:solidFill>
                <a:schemeClr val="bg1">
                  <a:lumMod val="50000"/>
                </a:schemeClr>
              </a:solidFill>
              <a:cs typeface="Times New Roman" pitchFamily="18" charset="0"/>
            </a:endParaRPr>
          </a:p>
          <a:p>
            <a:pPr algn="ctr">
              <a:spcBef>
                <a:spcPct val="50000"/>
              </a:spcBef>
              <a:defRPr/>
            </a:pPr>
            <a:r>
              <a:rPr lang="pt-BR" b="1" i="1" dirty="0">
                <a:solidFill>
                  <a:schemeClr val="bg1">
                    <a:lumMod val="50000"/>
                  </a:schemeClr>
                </a:solidFill>
                <a:latin typeface="Arial" charset="0"/>
                <a:cs typeface="Arial" charset="0"/>
              </a:rPr>
              <a:t> </a:t>
            </a:r>
            <a:endParaRPr lang="pt-BR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40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1484784"/>
            <a:ext cx="48768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971600" y="1196752"/>
            <a:ext cx="7344816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dirty="0" smtClean="0">
                <a:solidFill>
                  <a:srgbClr val="000099"/>
                </a:solidFill>
                <a:latin typeface="Arial Black" pitchFamily="34" charset="0"/>
              </a:rPr>
              <a:t>Mas cuidado!!</a:t>
            </a:r>
          </a:p>
          <a:p>
            <a:pPr algn="ctr"/>
            <a:endParaRPr lang="pt-BR" sz="4400" dirty="0" smtClean="0">
              <a:solidFill>
                <a:srgbClr val="000099"/>
              </a:solidFill>
              <a:latin typeface="Arial Black" pitchFamily="34" charset="0"/>
            </a:endParaRPr>
          </a:p>
          <a:p>
            <a:pPr algn="ctr"/>
            <a:r>
              <a:rPr lang="pt-BR" sz="4400" dirty="0" smtClean="0">
                <a:solidFill>
                  <a:srgbClr val="000099"/>
                </a:solidFill>
                <a:latin typeface="Arial Black" pitchFamily="34" charset="0"/>
              </a:rPr>
              <a:t>Por que a informação e a educação política são tão importantes?</a:t>
            </a:r>
            <a:endParaRPr lang="pt-BR" sz="4400" dirty="0">
              <a:solidFill>
                <a:srgbClr val="000099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340768"/>
            <a:ext cx="6912768" cy="36724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Text Box 2"/>
          <p:cNvSpPr txBox="1">
            <a:spLocks noChangeArrowheads="1"/>
          </p:cNvSpPr>
          <p:nvPr/>
        </p:nvSpPr>
        <p:spPr bwMode="auto">
          <a:xfrm>
            <a:off x="827584" y="476672"/>
            <a:ext cx="7467600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t-BR" b="1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pt-BR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pt-BR" b="1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O castigo dos bons que não fazem política é serem governados pelos maus.”</a:t>
            </a:r>
            <a:endParaRPr lang="pt-BR" dirty="0">
              <a:cs typeface="Times New Roman" pitchFamily="18" charset="0"/>
            </a:endParaRPr>
          </a:p>
          <a:p>
            <a:pPr algn="r">
              <a:spcBef>
                <a:spcPct val="50000"/>
              </a:spcBef>
            </a:pPr>
            <a:r>
              <a:rPr lang="pt-BR" b="1" i="1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Platão</a:t>
            </a:r>
            <a:endParaRPr lang="pt-BR" dirty="0">
              <a:cs typeface="Times New Roman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pt-BR" b="1" i="1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 </a:t>
            </a:r>
            <a:endParaRPr lang="pt-BR" dirty="0">
              <a:cs typeface="Times New Roman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pt-BR" b="1" i="1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  </a:t>
            </a:r>
            <a:endParaRPr lang="pt-BR" b="1" i="1" dirty="0" smtClean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ct val="50000"/>
              </a:spcBef>
            </a:pPr>
            <a:endParaRPr lang="pt-BR" b="1" i="1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ct val="50000"/>
              </a:spcBef>
            </a:pPr>
            <a:endParaRPr lang="pt-BR" b="1" i="1" dirty="0" smtClean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ct val="50000"/>
              </a:spcBef>
            </a:pPr>
            <a:endParaRPr lang="pt-BR" dirty="0">
              <a:cs typeface="Times New Roman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pt-BR" b="1" i="1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 </a:t>
            </a:r>
            <a:endParaRPr lang="pt-BR" dirty="0">
              <a:cs typeface="Times New Roman" pitchFamily="18" charset="0"/>
            </a:endParaRPr>
          </a:p>
          <a:p>
            <a:pPr algn="just">
              <a:spcBef>
                <a:spcPct val="50000"/>
              </a:spcBef>
            </a:pPr>
            <a:r>
              <a:rPr lang="pt-BR" b="1" dirty="0" smtClean="0">
                <a:latin typeface="Arial" pitchFamily="34" charset="0"/>
                <a:cs typeface="Arial" pitchFamily="34" charset="0"/>
              </a:rPr>
              <a:t>“</a:t>
            </a:r>
            <a:endParaRPr lang="pt-BR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Text Box 2"/>
          <p:cNvSpPr txBox="1">
            <a:spLocks noChangeArrowheads="1"/>
          </p:cNvSpPr>
          <p:nvPr/>
        </p:nvSpPr>
        <p:spPr bwMode="auto">
          <a:xfrm>
            <a:off x="899592" y="332656"/>
            <a:ext cx="7467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t-BR" b="1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 </a:t>
            </a:r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1259632" y="260648"/>
            <a:ext cx="7272808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i="1" dirty="0" smtClean="0">
                <a:solidFill>
                  <a:srgbClr val="000099"/>
                </a:solidFill>
              </a:rPr>
              <a:t>“Cada povo tem o governo que merece”</a:t>
            </a:r>
          </a:p>
          <a:p>
            <a:pPr algn="ctr"/>
            <a:r>
              <a:rPr lang="pt-BR" sz="2800" b="1" i="1" dirty="0" smtClean="0">
                <a:solidFill>
                  <a:srgbClr val="000099"/>
                </a:solidFill>
              </a:rPr>
              <a:t>(Joseph de </a:t>
            </a:r>
            <a:r>
              <a:rPr lang="pt-BR" sz="2800" b="1" i="1" dirty="0" err="1" smtClean="0">
                <a:solidFill>
                  <a:srgbClr val="000099"/>
                </a:solidFill>
              </a:rPr>
              <a:t>Maistre</a:t>
            </a:r>
            <a:r>
              <a:rPr lang="pt-BR" sz="2800" b="1" i="1" dirty="0" smtClean="0">
                <a:solidFill>
                  <a:srgbClr val="000099"/>
                </a:solidFill>
              </a:rPr>
              <a:t>)</a:t>
            </a:r>
            <a:endParaRPr lang="pt-BR" sz="6600" b="1" dirty="0">
              <a:solidFill>
                <a:srgbClr val="000099"/>
              </a:solidFill>
            </a:endParaRPr>
          </a:p>
        </p:txBody>
      </p:sp>
      <p:pic>
        <p:nvPicPr>
          <p:cNvPr id="6" name="Picture 2" descr="http://1.bp.blogspot.com/-eAIUHC0Urg0/T-PwU3e1YKI/AAAAAAAABXc/WH35Z95dmac/s1600/go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2636912"/>
            <a:ext cx="5112568" cy="382949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Foto-003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7223" y="980728"/>
            <a:ext cx="8898155" cy="4752528"/>
          </a:xfrm>
          <a:prstGeom prst="rect">
            <a:avLst/>
          </a:prstGeom>
          <a:noFill/>
          <a:ln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690" name="Picture 2" descr="http://1.bp.blogspot.com/-nluvEJiEdP4/T3mKyXNC80I/AAAAAAAAAoo/ESARz9TZq5w/s1600/533196_273222679427916_100002205597009_613438_387571359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620688"/>
            <a:ext cx="8173044" cy="5373778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539552" y="404664"/>
            <a:ext cx="7772400" cy="5791200"/>
          </a:xfrm>
        </p:spPr>
        <p:txBody>
          <a:bodyPr/>
          <a:lstStyle/>
          <a:p>
            <a:pPr algn="ctr" eaLnBrk="1" hangingPunct="1"/>
            <a:r>
              <a:rPr lang="pt-B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DISK – PATRULHA</a:t>
            </a:r>
          </a:p>
          <a:p>
            <a:pPr algn="ctr" eaLnBrk="1" hangingPunct="1"/>
            <a:endParaRPr lang="pt-BR" sz="4000" b="1" dirty="0" smtClean="0">
              <a:solidFill>
                <a:srgbClr val="030113"/>
              </a:solidFill>
            </a:endParaRPr>
          </a:p>
          <a:p>
            <a:pPr algn="ctr" eaLnBrk="1" hangingPunct="1"/>
            <a:endParaRPr lang="pt-BR" sz="4000" b="1" dirty="0" smtClean="0">
              <a:solidFill>
                <a:srgbClr val="030113"/>
              </a:solidFill>
            </a:endParaRPr>
          </a:p>
          <a:p>
            <a:pPr eaLnBrk="1" hangingPunct="1"/>
            <a:r>
              <a:rPr lang="pt-BR" sz="4000" b="1" dirty="0" smtClean="0">
                <a:solidFill>
                  <a:srgbClr val="CC0000"/>
                </a:solidFill>
              </a:rPr>
              <a:t>148</a:t>
            </a:r>
          </a:p>
          <a:p>
            <a:pPr algn="ctr" eaLnBrk="1" hangingPunct="1"/>
            <a:endParaRPr lang="pt-BR" sz="4000" b="1" dirty="0" smtClean="0">
              <a:solidFill>
                <a:srgbClr val="030113"/>
              </a:solidFill>
            </a:endParaRPr>
          </a:p>
          <a:p>
            <a:pPr algn="ctr" eaLnBrk="1" hangingPunct="1"/>
            <a:r>
              <a:rPr lang="pt-BR" sz="5000" b="1" dirty="0" smtClean="0">
                <a:solidFill>
                  <a:srgbClr val="CC0000"/>
                </a:solidFill>
              </a:rPr>
              <a:t>                           </a:t>
            </a:r>
          </a:p>
        </p:txBody>
      </p:sp>
      <p:pic>
        <p:nvPicPr>
          <p:cNvPr id="46083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132856"/>
            <a:ext cx="5126038" cy="427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4"/>
          <p:cNvSpPr txBox="1"/>
          <p:nvPr/>
        </p:nvSpPr>
        <p:spPr>
          <a:xfrm>
            <a:off x="6228184" y="3573016"/>
            <a:ext cx="20162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800" b="1" dirty="0" smtClean="0">
                <a:solidFill>
                  <a:srgbClr val="CC0000"/>
                </a:solidFill>
              </a:rPr>
              <a:t>148</a:t>
            </a: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0" name="Picture 2" descr="C:\Documents and Settings\000148642348\Meus documentos\2014\PATRULHA ELEITORAL_ELEIÇÕES 2014\MATERIAL DIDÁTICO\posts\IMG_0587.jpg"/>
          <p:cNvPicPr>
            <a:picLocks noChangeAspect="1" noChangeArrowheads="1"/>
          </p:cNvPicPr>
          <p:nvPr/>
        </p:nvPicPr>
        <p:blipFill>
          <a:blip r:embed="rId2" cstate="print"/>
          <a:srcRect b="3801"/>
          <a:stretch>
            <a:fillRect/>
          </a:stretch>
        </p:blipFill>
        <p:spPr bwMode="auto">
          <a:xfrm>
            <a:off x="115456" y="116632"/>
            <a:ext cx="8849032" cy="6597352"/>
          </a:xfrm>
          <a:prstGeom prst="rect">
            <a:avLst/>
          </a:prstGeom>
          <a:noFill/>
          <a:ln w="76200">
            <a:solidFill>
              <a:srgbClr val="009900"/>
            </a:solidFill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13" descr="I:\2004\CJD\Ranieri\PE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\\tre-ro\rede\pef\2014\PATRULHA ELEITORAL_ELEIÇÕES 2014\PROJETOS E RESOLUÇÃO\Baner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lum bright="35000" contrast="-55000"/>
          </a:blip>
          <a:srcRect/>
          <a:stretch>
            <a:fillRect/>
          </a:stretch>
        </p:blipFill>
        <p:spPr bwMode="auto">
          <a:xfrm>
            <a:off x="0" y="0"/>
            <a:ext cx="9143999" cy="6860141"/>
          </a:xfrm>
          <a:prstGeom prst="rect">
            <a:avLst/>
          </a:prstGeom>
          <a:noFill/>
        </p:spPr>
      </p:pic>
      <p:sp>
        <p:nvSpPr>
          <p:cNvPr id="13315" name="Text Box 2"/>
          <p:cNvSpPr txBox="1">
            <a:spLocks noChangeArrowheads="1"/>
          </p:cNvSpPr>
          <p:nvPr/>
        </p:nvSpPr>
        <p:spPr bwMode="auto">
          <a:xfrm>
            <a:off x="1043608" y="692696"/>
            <a:ext cx="7467600" cy="5447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pt-BR" b="1" dirty="0">
                <a:solidFill>
                  <a:srgbClr val="003366"/>
                </a:solidFill>
                <a:latin typeface="Arial" charset="0"/>
                <a:cs typeface="Arial" charset="0"/>
              </a:rPr>
              <a:t> </a:t>
            </a:r>
            <a:endParaRPr lang="pt-BR" dirty="0">
              <a:cs typeface="Times New Roman" pitchFamily="18" charset="0"/>
            </a:endParaRPr>
          </a:p>
          <a:p>
            <a:pPr algn="ctr">
              <a:spcBef>
                <a:spcPct val="50000"/>
              </a:spcBef>
              <a:defRPr/>
            </a:pPr>
            <a:r>
              <a:rPr lang="pt-BR" sz="4800" b="1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Esta é a proposta da Patrulha Eleitoral:</a:t>
            </a:r>
          </a:p>
          <a:p>
            <a:pPr algn="ctr">
              <a:spcBef>
                <a:spcPct val="50000"/>
              </a:spcBef>
              <a:defRPr/>
            </a:pPr>
            <a:r>
              <a:rPr lang="pt-BR" sz="48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  <a:cs typeface="Arial" charset="0"/>
              </a:rPr>
              <a:t>Trazer aos jovens informação e conhecimento</a:t>
            </a:r>
            <a:endParaRPr lang="pt-BR" sz="2800" dirty="0">
              <a:solidFill>
                <a:schemeClr val="bg1">
                  <a:lumMod val="50000"/>
                </a:schemeClr>
              </a:solidFill>
              <a:cs typeface="Times New Roman" pitchFamily="18" charset="0"/>
            </a:endParaRPr>
          </a:p>
          <a:p>
            <a:pPr algn="ctr">
              <a:spcBef>
                <a:spcPct val="50000"/>
              </a:spcBef>
              <a:defRPr/>
            </a:pPr>
            <a:r>
              <a:rPr lang="pt-BR" b="1" i="1" dirty="0">
                <a:solidFill>
                  <a:schemeClr val="bg1">
                    <a:lumMod val="50000"/>
                  </a:schemeClr>
                </a:solidFill>
                <a:latin typeface="Arial" charset="0"/>
                <a:cs typeface="Arial" charset="0"/>
              </a:rPr>
              <a:t> </a:t>
            </a:r>
            <a:endParaRPr lang="pt-BR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\\tre-ro\rede\pef\2014\PATRULHA ELEITORAL_ELEIÇÕES 2014\PROJETOS E RESOLUÇÃO\Baner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lum bright="35000" contrast="-55000"/>
          </a:blip>
          <a:srcRect/>
          <a:stretch>
            <a:fillRect/>
          </a:stretch>
        </p:blipFill>
        <p:spPr bwMode="auto">
          <a:xfrm>
            <a:off x="0" y="0"/>
            <a:ext cx="9143999" cy="6860141"/>
          </a:xfrm>
          <a:prstGeom prst="rect">
            <a:avLst/>
          </a:prstGeom>
          <a:noFill/>
        </p:spPr>
      </p:pic>
      <p:sp>
        <p:nvSpPr>
          <p:cNvPr id="13315" name="Text Box 2"/>
          <p:cNvSpPr txBox="1">
            <a:spLocks noChangeArrowheads="1"/>
          </p:cNvSpPr>
          <p:nvPr/>
        </p:nvSpPr>
        <p:spPr bwMode="auto">
          <a:xfrm>
            <a:off x="1043608" y="404664"/>
            <a:ext cx="7467600" cy="618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pt-BR" b="1" dirty="0">
                <a:solidFill>
                  <a:srgbClr val="003366"/>
                </a:solidFill>
                <a:latin typeface="Arial" charset="0"/>
                <a:cs typeface="Arial" charset="0"/>
              </a:rPr>
              <a:t> </a:t>
            </a:r>
            <a:endParaRPr lang="pt-BR" dirty="0">
              <a:cs typeface="Times New Roman" pitchFamily="18" charset="0"/>
            </a:endParaRPr>
          </a:p>
          <a:p>
            <a:pPr algn="ctr">
              <a:spcBef>
                <a:spcPct val="50000"/>
              </a:spcBef>
              <a:defRPr/>
            </a:pPr>
            <a:r>
              <a:rPr lang="pt-BR" sz="48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  <a:cs typeface="Arial" charset="0"/>
              </a:rPr>
              <a:t>Sobre o quê?</a:t>
            </a:r>
          </a:p>
          <a:p>
            <a:pPr algn="ctr">
              <a:spcBef>
                <a:spcPct val="50000"/>
              </a:spcBef>
              <a:defRPr/>
            </a:pPr>
            <a:r>
              <a:rPr lang="pt-BR" sz="48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  <a:cs typeface="Arial" charset="0"/>
              </a:rPr>
              <a:t>Nossos direitos e deveres constitucionais</a:t>
            </a:r>
          </a:p>
          <a:p>
            <a:pPr algn="ctr">
              <a:spcBef>
                <a:spcPct val="50000"/>
              </a:spcBef>
              <a:defRPr/>
            </a:pPr>
            <a:r>
              <a:rPr lang="pt-BR" sz="48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  <a:cs typeface="Arial" charset="0"/>
              </a:rPr>
              <a:t>Sobre política</a:t>
            </a:r>
          </a:p>
          <a:p>
            <a:pPr algn="ctr">
              <a:spcBef>
                <a:spcPct val="50000"/>
              </a:spcBef>
              <a:defRPr/>
            </a:pPr>
            <a:r>
              <a:rPr lang="pt-BR" sz="48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  <a:cs typeface="Arial" charset="0"/>
              </a:rPr>
              <a:t>Sobre eleições</a:t>
            </a:r>
            <a:endParaRPr lang="pt-BR" sz="2800" dirty="0">
              <a:solidFill>
                <a:schemeClr val="bg1">
                  <a:lumMod val="50000"/>
                </a:schemeClr>
              </a:solidFill>
              <a:cs typeface="Times New Roman" pitchFamily="18" charset="0"/>
            </a:endParaRPr>
          </a:p>
          <a:p>
            <a:pPr algn="ctr">
              <a:spcBef>
                <a:spcPct val="50000"/>
              </a:spcBef>
              <a:defRPr/>
            </a:pPr>
            <a:r>
              <a:rPr lang="pt-BR" b="1" i="1" dirty="0">
                <a:solidFill>
                  <a:schemeClr val="bg1">
                    <a:lumMod val="50000"/>
                  </a:schemeClr>
                </a:solidFill>
                <a:latin typeface="Arial" charset="0"/>
                <a:cs typeface="Arial" charset="0"/>
              </a:rPr>
              <a:t> </a:t>
            </a:r>
            <a:endParaRPr lang="pt-BR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\\tre-ro\rede\pef\2014\PATRULHA ELEITORAL_ELEIÇÕES 2014\PROJETOS E RESOLUÇÃO\Baner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lum bright="35000" contrast="-55000"/>
          </a:blip>
          <a:srcRect/>
          <a:stretch>
            <a:fillRect/>
          </a:stretch>
        </p:blipFill>
        <p:spPr bwMode="auto">
          <a:xfrm>
            <a:off x="0" y="0"/>
            <a:ext cx="9143999" cy="6860141"/>
          </a:xfrm>
          <a:prstGeom prst="rect">
            <a:avLst/>
          </a:prstGeom>
          <a:noFill/>
        </p:spPr>
      </p:pic>
      <p:sp>
        <p:nvSpPr>
          <p:cNvPr id="13315" name="Text Box 2"/>
          <p:cNvSpPr txBox="1">
            <a:spLocks noChangeArrowheads="1"/>
          </p:cNvSpPr>
          <p:nvPr/>
        </p:nvSpPr>
        <p:spPr bwMode="auto">
          <a:xfrm>
            <a:off x="683568" y="404664"/>
            <a:ext cx="7827640" cy="5816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pt-BR" b="1" dirty="0">
                <a:solidFill>
                  <a:srgbClr val="003366"/>
                </a:solidFill>
                <a:latin typeface="Arial" charset="0"/>
                <a:cs typeface="Arial" charset="0"/>
              </a:rPr>
              <a:t> </a:t>
            </a:r>
            <a:endParaRPr lang="pt-BR" dirty="0">
              <a:cs typeface="Times New Roman" pitchFamily="18" charset="0"/>
            </a:endParaRPr>
          </a:p>
          <a:p>
            <a:pPr algn="ctr">
              <a:spcBef>
                <a:spcPct val="50000"/>
              </a:spcBef>
              <a:defRPr/>
            </a:pPr>
            <a:r>
              <a:rPr lang="pt-BR" sz="48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  <a:cs typeface="Arial" charset="0"/>
              </a:rPr>
              <a:t>Estamos em ano eleitoral.</a:t>
            </a:r>
          </a:p>
          <a:p>
            <a:pPr algn="ctr">
              <a:spcBef>
                <a:spcPct val="50000"/>
              </a:spcBef>
              <a:defRPr/>
            </a:pPr>
            <a:r>
              <a:rPr lang="pt-BR" sz="48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  <a:cs typeface="Arial" charset="0"/>
              </a:rPr>
              <a:t>Os futuros candidatos já estão se mobilizando.</a:t>
            </a:r>
          </a:p>
          <a:p>
            <a:pPr algn="ctr">
              <a:spcBef>
                <a:spcPct val="50000"/>
              </a:spcBef>
              <a:defRPr/>
            </a:pPr>
            <a:r>
              <a:rPr lang="pt-BR" sz="48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  <a:cs typeface="Arial" charset="0"/>
              </a:rPr>
              <a:t>E nós? O que estamos fazendo?</a:t>
            </a:r>
            <a:endParaRPr lang="pt-BR" sz="2800" dirty="0">
              <a:solidFill>
                <a:schemeClr val="bg1">
                  <a:lumMod val="50000"/>
                </a:schemeClr>
              </a:solidFill>
              <a:cs typeface="Times New Roman" pitchFamily="18" charset="0"/>
            </a:endParaRPr>
          </a:p>
          <a:p>
            <a:pPr algn="ctr">
              <a:spcBef>
                <a:spcPct val="50000"/>
              </a:spcBef>
              <a:defRPr/>
            </a:pPr>
            <a:r>
              <a:rPr lang="pt-BR" b="1" i="1" dirty="0">
                <a:solidFill>
                  <a:schemeClr val="bg1">
                    <a:lumMod val="50000"/>
                  </a:schemeClr>
                </a:solidFill>
                <a:latin typeface="Arial" charset="0"/>
                <a:cs typeface="Arial" charset="0"/>
              </a:rPr>
              <a:t> </a:t>
            </a:r>
            <a:endParaRPr lang="pt-BR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\\tre-ro\rede\pef\2014\PATRULHA ELEITORAL_ELEIÇÕES 2014\PROJETOS E RESOLUÇÃO\Baner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lum bright="35000" contrast="-55000"/>
          </a:blip>
          <a:srcRect/>
          <a:stretch>
            <a:fillRect/>
          </a:stretch>
        </p:blipFill>
        <p:spPr bwMode="auto">
          <a:xfrm>
            <a:off x="0" y="0"/>
            <a:ext cx="9143999" cy="6860141"/>
          </a:xfrm>
          <a:prstGeom prst="rect">
            <a:avLst/>
          </a:prstGeom>
          <a:noFill/>
        </p:spPr>
      </p:pic>
      <p:sp>
        <p:nvSpPr>
          <p:cNvPr id="13315" name="Text Box 2"/>
          <p:cNvSpPr txBox="1">
            <a:spLocks noChangeArrowheads="1"/>
          </p:cNvSpPr>
          <p:nvPr/>
        </p:nvSpPr>
        <p:spPr bwMode="auto">
          <a:xfrm>
            <a:off x="683568" y="404664"/>
            <a:ext cx="7827640" cy="5447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pt-BR" b="1" dirty="0">
                <a:solidFill>
                  <a:srgbClr val="003366"/>
                </a:solidFill>
                <a:latin typeface="Arial" charset="0"/>
                <a:cs typeface="Arial" charset="0"/>
              </a:rPr>
              <a:t> </a:t>
            </a:r>
            <a:r>
              <a:rPr lang="pt-BR" sz="48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  <a:cs typeface="Arial" charset="0"/>
              </a:rPr>
              <a:t>Vamos buscar conhecimento?</a:t>
            </a:r>
          </a:p>
          <a:p>
            <a:pPr algn="ctr">
              <a:spcBef>
                <a:spcPct val="50000"/>
              </a:spcBef>
              <a:defRPr/>
            </a:pPr>
            <a:r>
              <a:rPr lang="pt-BR" sz="48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  <a:cs typeface="Arial" charset="0"/>
              </a:rPr>
              <a:t>Os estudos começam com o conhecimento de nossos direitos constitucionais</a:t>
            </a:r>
            <a:endParaRPr lang="pt-BR" sz="2800" dirty="0" smtClean="0">
              <a:solidFill>
                <a:schemeClr val="bg1">
                  <a:lumMod val="50000"/>
                </a:schemeClr>
              </a:solidFill>
              <a:cs typeface="Times New Roman" pitchFamily="18" charset="0"/>
            </a:endParaRPr>
          </a:p>
          <a:p>
            <a:pPr algn="ctr">
              <a:spcBef>
                <a:spcPct val="50000"/>
              </a:spcBef>
              <a:defRPr/>
            </a:pPr>
            <a:endParaRPr lang="pt-BR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\\tre-ro\rede\pef\2014\PATRULHA ELEITORAL_ELEIÇÕES 2014\PROJETOS E RESOLUÇÃO\Baner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lum bright="35000" contrast="-55000"/>
          </a:blip>
          <a:srcRect/>
          <a:stretch>
            <a:fillRect/>
          </a:stretch>
        </p:blipFill>
        <p:spPr bwMode="auto">
          <a:xfrm>
            <a:off x="0" y="0"/>
            <a:ext cx="9143999" cy="6860141"/>
          </a:xfrm>
          <a:prstGeom prst="rect">
            <a:avLst/>
          </a:prstGeom>
          <a:noFill/>
        </p:spPr>
      </p:pic>
      <p:sp>
        <p:nvSpPr>
          <p:cNvPr id="13315" name="Text Box 2"/>
          <p:cNvSpPr txBox="1">
            <a:spLocks noChangeArrowheads="1"/>
          </p:cNvSpPr>
          <p:nvPr/>
        </p:nvSpPr>
        <p:spPr bwMode="auto">
          <a:xfrm>
            <a:off x="755576" y="692696"/>
            <a:ext cx="7755632" cy="5847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pt-BR" b="1" dirty="0">
                <a:solidFill>
                  <a:srgbClr val="003366"/>
                </a:solidFill>
                <a:latin typeface="Arial" charset="0"/>
                <a:cs typeface="Arial" charset="0"/>
              </a:rPr>
              <a:t> </a:t>
            </a:r>
            <a:r>
              <a:rPr lang="pt-BR" sz="4400" dirty="0" smtClean="0">
                <a:solidFill>
                  <a:srgbClr val="0000CC"/>
                </a:solidFill>
                <a:latin typeface="Arial" charset="0"/>
                <a:cs typeface="Arial" charset="0"/>
              </a:rPr>
              <a:t>Constituição Federal Brasileira de 1988, art. 1º, Parágrafo Único:</a:t>
            </a:r>
          </a:p>
          <a:p>
            <a:pPr algn="ctr">
              <a:spcBef>
                <a:spcPct val="50000"/>
              </a:spcBef>
            </a:pPr>
            <a:r>
              <a:rPr lang="pt-BR" sz="4400" i="1" dirty="0" smtClean="0">
                <a:solidFill>
                  <a:srgbClr val="0000CC"/>
                </a:solidFill>
                <a:latin typeface="Arial" charset="0"/>
                <a:cs typeface="Arial" charset="0"/>
              </a:rPr>
              <a:t>“</a:t>
            </a:r>
            <a:r>
              <a:rPr lang="pt-BR" sz="4400" b="1" i="1" dirty="0" smtClean="0">
                <a:solidFill>
                  <a:srgbClr val="0000CC"/>
                </a:solidFill>
                <a:latin typeface="Arial" charset="0"/>
                <a:cs typeface="Arial" charset="0"/>
              </a:rPr>
              <a:t>Todo poder emana do povo, que o exerce por meio de seus representantes eleitos ou diretamente”</a:t>
            </a:r>
            <a:r>
              <a:rPr lang="pt-BR" sz="4400" b="1" dirty="0" smtClean="0">
                <a:solidFill>
                  <a:srgbClr val="0000CC"/>
                </a:solidFill>
                <a:latin typeface="Arial" charset="0"/>
                <a:cs typeface="Arial" charset="0"/>
              </a:rPr>
              <a:t>.</a:t>
            </a:r>
            <a:endParaRPr lang="pt-BR" sz="4400" b="1" dirty="0" smtClean="0">
              <a:solidFill>
                <a:srgbClr val="0000CC"/>
              </a:solidFill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lanagem">
  <a:themeElements>
    <a:clrScheme name="Planagem 1">
      <a:dk1>
        <a:srgbClr val="000000"/>
      </a:dk1>
      <a:lt1>
        <a:srgbClr val="FFFFFF"/>
      </a:lt1>
      <a:dk2>
        <a:srgbClr val="0000FF"/>
      </a:dk2>
      <a:lt2>
        <a:srgbClr val="FFCC66"/>
      </a:lt2>
      <a:accent1>
        <a:srgbClr val="00FFFF"/>
      </a:accent1>
      <a:accent2>
        <a:srgbClr val="3366FF"/>
      </a:accent2>
      <a:accent3>
        <a:srgbClr val="AAAAFF"/>
      </a:accent3>
      <a:accent4>
        <a:srgbClr val="DADADA"/>
      </a:accent4>
      <a:accent5>
        <a:srgbClr val="AAFFFF"/>
      </a:accent5>
      <a:accent6>
        <a:srgbClr val="2D5CE7"/>
      </a:accent6>
      <a:hlink>
        <a:srgbClr val="FF0033"/>
      </a:hlink>
      <a:folHlink>
        <a:srgbClr val="FFFF00"/>
      </a:folHlink>
    </a:clrScheme>
    <a:fontScheme name="Planagem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miter lim="800000"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miter lim="800000"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Planagem 1">
        <a:dk1>
          <a:srgbClr val="000000"/>
        </a:dk1>
        <a:lt1>
          <a:srgbClr val="FFFFFF"/>
        </a:lt1>
        <a:dk2>
          <a:srgbClr val="0000FF"/>
        </a:dk2>
        <a:lt2>
          <a:srgbClr val="FFCC66"/>
        </a:lt2>
        <a:accent1>
          <a:srgbClr val="00FFFF"/>
        </a:accent1>
        <a:accent2>
          <a:srgbClr val="3366FF"/>
        </a:accent2>
        <a:accent3>
          <a:srgbClr val="AAAAFF"/>
        </a:accent3>
        <a:accent4>
          <a:srgbClr val="DADADA"/>
        </a:accent4>
        <a:accent5>
          <a:srgbClr val="AAFFFF"/>
        </a:accent5>
        <a:accent6>
          <a:srgbClr val="2D5CE7"/>
        </a:accent6>
        <a:hlink>
          <a:srgbClr val="FF0033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agem 2">
        <a:dk1>
          <a:srgbClr val="000000"/>
        </a:dk1>
        <a:lt1>
          <a:srgbClr val="FFFFFF"/>
        </a:lt1>
        <a:dk2>
          <a:srgbClr val="000000"/>
        </a:dk2>
        <a:lt2>
          <a:srgbClr val="CCECFF"/>
        </a:lt2>
        <a:accent1>
          <a:srgbClr val="6699FF"/>
        </a:accent1>
        <a:accent2>
          <a:srgbClr val="66CCFF"/>
        </a:accent2>
        <a:accent3>
          <a:srgbClr val="FFFFFF"/>
        </a:accent3>
        <a:accent4>
          <a:srgbClr val="000000"/>
        </a:accent4>
        <a:accent5>
          <a:srgbClr val="B8CAFF"/>
        </a:accent5>
        <a:accent6>
          <a:srgbClr val="5CB9E7"/>
        </a:accent6>
        <a:hlink>
          <a:srgbClr val="CC99FF"/>
        </a:hlink>
        <a:folHlink>
          <a:srgbClr val="00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agem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BCBCB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D4D4D4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agem 4">
        <a:dk1>
          <a:srgbClr val="000000"/>
        </a:dk1>
        <a:lt1>
          <a:srgbClr val="FFFFFF"/>
        </a:lt1>
        <a:dk2>
          <a:srgbClr val="008080"/>
        </a:dk2>
        <a:lt2>
          <a:srgbClr val="FFCC66"/>
        </a:lt2>
        <a:accent1>
          <a:srgbClr val="0099CC"/>
        </a:accent1>
        <a:accent2>
          <a:srgbClr val="009999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8A8A"/>
        </a:accent6>
        <a:hlink>
          <a:srgbClr val="6600CC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agem 5">
        <a:dk1>
          <a:srgbClr val="000000"/>
        </a:dk1>
        <a:lt1>
          <a:srgbClr val="FFFFFF"/>
        </a:lt1>
        <a:dk2>
          <a:srgbClr val="993300"/>
        </a:dk2>
        <a:lt2>
          <a:srgbClr val="FFCC66"/>
        </a:lt2>
        <a:accent1>
          <a:srgbClr val="FF6633"/>
        </a:accent1>
        <a:accent2>
          <a:srgbClr val="CC6600"/>
        </a:accent2>
        <a:accent3>
          <a:srgbClr val="CAADAA"/>
        </a:accent3>
        <a:accent4>
          <a:srgbClr val="DADADA"/>
        </a:accent4>
        <a:accent5>
          <a:srgbClr val="FFB8AD"/>
        </a:accent5>
        <a:accent6>
          <a:srgbClr val="B95C00"/>
        </a:accent6>
        <a:hlink>
          <a:srgbClr val="CC0000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E:\Arquivos de programas\Microsoft Office\Templates\Estruturas de apresentação\Planagem.pot</Template>
  <TotalTime>4005</TotalTime>
  <Words>654</Words>
  <Application>Microsoft Office PowerPoint</Application>
  <PresentationFormat>Apresentação na tela (4:3)</PresentationFormat>
  <Paragraphs>143</Paragraphs>
  <Slides>48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incorporados</vt:lpstr>
      </vt:variant>
      <vt:variant>
        <vt:i4>3</vt:i4>
      </vt:variant>
      <vt:variant>
        <vt:lpstr>Títulos de slides</vt:lpstr>
      </vt:variant>
      <vt:variant>
        <vt:i4>48</vt:i4>
      </vt:variant>
    </vt:vector>
  </HeadingPairs>
  <TitlesOfParts>
    <vt:vector size="52" baseType="lpstr">
      <vt:lpstr>Planagem</vt:lpstr>
      <vt:lpstr>Planilha</vt:lpstr>
      <vt:lpstr>CorelDRAW</vt:lpstr>
      <vt:lpstr>Imagem de bitmap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ELEIÇÃO DOS REPRESENTANTES – A DANÇA DAS CADEIRAS</vt:lpstr>
      <vt:lpstr>Para ser eleitor e para ser candidato, o cidadão deve preencher alguns requisitos </vt:lpstr>
      <vt:lpstr>Slide 22</vt:lpstr>
      <vt:lpstr>Além desses requisitos, o candidato deve estar filiado a um partido político. O Brasil é pluripartidarista </vt:lpstr>
      <vt:lpstr>Slide 24</vt:lpstr>
      <vt:lpstr>Slide 25</vt:lpstr>
      <vt:lpstr>Slide 26</vt:lpstr>
      <vt:lpstr>Por isso, todo cuidado é pouco quando temos que escolher nossos candidatos, para que não caiamos em armadilhas. </vt:lpstr>
      <vt:lpstr>A POLÍTICA COMO TRAPAÇA</vt:lpstr>
      <vt:lpstr>Slide 29</vt:lpstr>
      <vt:lpstr>Slide 30</vt:lpstr>
      <vt:lpstr>Slide 31</vt:lpstr>
      <vt:lpstr>Slide 32</vt:lpstr>
      <vt:lpstr>O QUE DEVEMOS OBSERVAR NOS CANDIDATOS?</vt:lpstr>
      <vt:lpstr>O QUE DEVEMOS OBSERVAR NOS CANDIDATOS?</vt:lpstr>
      <vt:lpstr>O QUE DEVEMOS OBSERVAR NOS CANDIDATOS?</vt:lpstr>
      <vt:lpstr>O QUE DEVEMOS OBSERVAR NOS CANDIDATOS?</vt:lpstr>
      <vt:lpstr>O QUE DEVEMOS OBSERVAR NOS CANDIDATOS?</vt:lpstr>
      <vt:lpstr>O QUE DEVEMOS OBSERVAR NOS CANDIDATOS?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</vt:vector>
  </TitlesOfParts>
  <Company>Justiça Eleitoral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TRE-RO</dc:creator>
  <cp:lastModifiedBy>012828522313</cp:lastModifiedBy>
  <cp:revision>159</cp:revision>
  <dcterms:created xsi:type="dcterms:W3CDTF">2005-04-25T20:21:07Z</dcterms:created>
  <dcterms:modified xsi:type="dcterms:W3CDTF">2014-05-16T14:07:06Z</dcterms:modified>
</cp:coreProperties>
</file>